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39"/>
  </p:notesMasterIdLst>
  <p:sldIdLst>
    <p:sldId id="256" r:id="rId2"/>
    <p:sldId id="271" r:id="rId3"/>
    <p:sldId id="273" r:id="rId4"/>
    <p:sldId id="268" r:id="rId5"/>
    <p:sldId id="274" r:id="rId6"/>
    <p:sldId id="262" r:id="rId7"/>
    <p:sldId id="286" r:id="rId8"/>
    <p:sldId id="275" r:id="rId9"/>
    <p:sldId id="278" r:id="rId10"/>
    <p:sldId id="279" r:id="rId11"/>
    <p:sldId id="277" r:id="rId12"/>
    <p:sldId id="276" r:id="rId13"/>
    <p:sldId id="295" r:id="rId14"/>
    <p:sldId id="296" r:id="rId15"/>
    <p:sldId id="281" r:id="rId16"/>
    <p:sldId id="280" r:id="rId17"/>
    <p:sldId id="266" r:id="rId18"/>
    <p:sldId id="267" r:id="rId19"/>
    <p:sldId id="282" r:id="rId20"/>
    <p:sldId id="283" r:id="rId21"/>
    <p:sldId id="284" r:id="rId22"/>
    <p:sldId id="285" r:id="rId23"/>
    <p:sldId id="263" r:id="rId24"/>
    <p:sldId id="264" r:id="rId25"/>
    <p:sldId id="258" r:id="rId26"/>
    <p:sldId id="259" r:id="rId27"/>
    <p:sldId id="260" r:id="rId28"/>
    <p:sldId id="291" r:id="rId29"/>
    <p:sldId id="287" r:id="rId30"/>
    <p:sldId id="290" r:id="rId31"/>
    <p:sldId id="293" r:id="rId32"/>
    <p:sldId id="288" r:id="rId33"/>
    <p:sldId id="292" r:id="rId34"/>
    <p:sldId id="294" r:id="rId35"/>
    <p:sldId id="261" r:id="rId36"/>
    <p:sldId id="289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5" autoAdjust="0"/>
    <p:restoredTop sz="94125" autoAdjust="0"/>
  </p:normalViewPr>
  <p:slideViewPr>
    <p:cSldViewPr>
      <p:cViewPr>
        <p:scale>
          <a:sx n="75" d="100"/>
          <a:sy n="75" d="100"/>
        </p:scale>
        <p:origin x="296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\Dropbox\Experiment_Israel\Codes\Boost_Israel\Face_exp\results%20-%20corre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\Dropbox\Experiment_Israel\Codes\Boost_Israel\Face_exp\results%20-%20correla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24430279548389"/>
          <c:y val="4.4120392931339611E-2"/>
          <c:w val="0.79582448027329922"/>
          <c:h val="0.81423273230911286"/>
        </c:manualLayout>
      </c:layout>
      <c:scatterChart>
        <c:scatterStyle val="lineMarker"/>
        <c:varyColors val="0"/>
        <c:ser>
          <c:idx val="0"/>
          <c:order val="0"/>
          <c:tx>
            <c:v>Faces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snf_005!$P$2:$P$121</c:f>
              <c:numCache>
                <c:formatCode>0.00</c:formatCode>
                <c:ptCount val="120"/>
                <c:pt idx="0">
                  <c:v>0.22174450000000001</c:v>
                </c:pt>
                <c:pt idx="1">
                  <c:v>9.4909960000000002E-2</c:v>
                </c:pt>
                <c:pt idx="2">
                  <c:v>0.24784419999999999</c:v>
                </c:pt>
                <c:pt idx="3">
                  <c:v>0.16575029999999999</c:v>
                </c:pt>
                <c:pt idx="4">
                  <c:v>0.13423489999999999</c:v>
                </c:pt>
                <c:pt idx="5">
                  <c:v>0.1163376</c:v>
                </c:pt>
                <c:pt idx="6">
                  <c:v>0.26751469999999999</c:v>
                </c:pt>
                <c:pt idx="7">
                  <c:v>0.22695979999999999</c:v>
                </c:pt>
                <c:pt idx="8">
                  <c:v>0.1667102</c:v>
                </c:pt>
                <c:pt idx="9">
                  <c:v>0.15785750000000001</c:v>
                </c:pt>
                <c:pt idx="10">
                  <c:v>0.167575</c:v>
                </c:pt>
                <c:pt idx="11">
                  <c:v>0.17646919999999999</c:v>
                </c:pt>
                <c:pt idx="12">
                  <c:v>0.1071638</c:v>
                </c:pt>
                <c:pt idx="13">
                  <c:v>0.25332880000000002</c:v>
                </c:pt>
                <c:pt idx="14">
                  <c:v>0.4820429</c:v>
                </c:pt>
                <c:pt idx="15">
                  <c:v>0.33950789999999997</c:v>
                </c:pt>
                <c:pt idx="16">
                  <c:v>0.4920948</c:v>
                </c:pt>
                <c:pt idx="17">
                  <c:v>0.20419989999999999</c:v>
                </c:pt>
                <c:pt idx="18">
                  <c:v>0.47063310000000003</c:v>
                </c:pt>
                <c:pt idx="19">
                  <c:v>0.4196665</c:v>
                </c:pt>
                <c:pt idx="20">
                  <c:v>0.4714409</c:v>
                </c:pt>
                <c:pt idx="21">
                  <c:v>0.41920879999999999</c:v>
                </c:pt>
                <c:pt idx="22">
                  <c:v>0.45889619999999998</c:v>
                </c:pt>
                <c:pt idx="23">
                  <c:v>0.6566921</c:v>
                </c:pt>
                <c:pt idx="24">
                  <c:v>0.4900777</c:v>
                </c:pt>
                <c:pt idx="25">
                  <c:v>0.42257879999999998</c:v>
                </c:pt>
                <c:pt idx="26">
                  <c:v>0.47908420000000002</c:v>
                </c:pt>
                <c:pt idx="27">
                  <c:v>0.29681790000000002</c:v>
                </c:pt>
                <c:pt idx="28">
                  <c:v>0.63651619999999998</c:v>
                </c:pt>
                <c:pt idx="29">
                  <c:v>0.31606980000000001</c:v>
                </c:pt>
                <c:pt idx="30">
                  <c:v>0.50526760000000004</c:v>
                </c:pt>
                <c:pt idx="31">
                  <c:v>0.38156060000000003</c:v>
                </c:pt>
                <c:pt idx="32">
                  <c:v>0.67171570000000003</c:v>
                </c:pt>
                <c:pt idx="33">
                  <c:v>0.60822339999999997</c:v>
                </c:pt>
                <c:pt idx="34">
                  <c:v>0.63495369999999995</c:v>
                </c:pt>
                <c:pt idx="35">
                  <c:v>0.72124220000000006</c:v>
                </c:pt>
                <c:pt idx="36">
                  <c:v>0.76884149999999996</c:v>
                </c:pt>
                <c:pt idx="37">
                  <c:v>0.53722020000000004</c:v>
                </c:pt>
                <c:pt idx="38">
                  <c:v>0.61892139999999995</c:v>
                </c:pt>
                <c:pt idx="39">
                  <c:v>0.4974517</c:v>
                </c:pt>
                <c:pt idx="40">
                  <c:v>0.61439359999999998</c:v>
                </c:pt>
                <c:pt idx="41">
                  <c:v>0.83518820000000005</c:v>
                </c:pt>
                <c:pt idx="42">
                  <c:v>0.57327340000000004</c:v>
                </c:pt>
                <c:pt idx="43">
                  <c:v>0.55978119999999998</c:v>
                </c:pt>
                <c:pt idx="44">
                  <c:v>0.50108529999999996</c:v>
                </c:pt>
                <c:pt idx="45">
                  <c:v>0.53914079999999998</c:v>
                </c:pt>
                <c:pt idx="46">
                  <c:v>0.7006</c:v>
                </c:pt>
                <c:pt idx="47">
                  <c:v>0.51966999999999997</c:v>
                </c:pt>
                <c:pt idx="48">
                  <c:v>0.83164939999999998</c:v>
                </c:pt>
                <c:pt idx="49">
                  <c:v>0.7831631</c:v>
                </c:pt>
                <c:pt idx="50">
                  <c:v>0.7127734</c:v>
                </c:pt>
                <c:pt idx="51">
                  <c:v>0.78395910000000002</c:v>
                </c:pt>
                <c:pt idx="52">
                  <c:v>0.77676940000000005</c:v>
                </c:pt>
                <c:pt idx="53">
                  <c:v>0.83338679999999998</c:v>
                </c:pt>
                <c:pt idx="54">
                  <c:v>0.68917430000000002</c:v>
                </c:pt>
                <c:pt idx="55">
                  <c:v>0.91454089999999999</c:v>
                </c:pt>
                <c:pt idx="56">
                  <c:v>0.62165440000000005</c:v>
                </c:pt>
                <c:pt idx="57">
                  <c:v>0.96266660000000004</c:v>
                </c:pt>
                <c:pt idx="58">
                  <c:v>0.86905690000000002</c:v>
                </c:pt>
                <c:pt idx="59">
                  <c:v>0.87274689999999999</c:v>
                </c:pt>
                <c:pt idx="60">
                  <c:v>0.79156870000000001</c:v>
                </c:pt>
                <c:pt idx="61">
                  <c:v>0.82096230000000003</c:v>
                </c:pt>
                <c:pt idx="62">
                  <c:v>0.91359040000000002</c:v>
                </c:pt>
                <c:pt idx="63">
                  <c:v>0.94025689999999995</c:v>
                </c:pt>
                <c:pt idx="64">
                  <c:v>0.80552349999999995</c:v>
                </c:pt>
                <c:pt idx="65">
                  <c:v>0.588727</c:v>
                </c:pt>
                <c:pt idx="66">
                  <c:v>0.88554920000000004</c:v>
                </c:pt>
                <c:pt idx="67">
                  <c:v>0.83823879999999995</c:v>
                </c:pt>
                <c:pt idx="68">
                  <c:v>0.75139480000000003</c:v>
                </c:pt>
                <c:pt idx="69">
                  <c:v>0.55038410000000004</c:v>
                </c:pt>
                <c:pt idx="70">
                  <c:v>0.86214380000000002</c:v>
                </c:pt>
                <c:pt idx="71">
                  <c:v>0.60120180000000001</c:v>
                </c:pt>
                <c:pt idx="72">
                  <c:v>0.62545819999999996</c:v>
                </c:pt>
                <c:pt idx="73">
                  <c:v>0.54326680000000005</c:v>
                </c:pt>
                <c:pt idx="74">
                  <c:v>0.77896290000000001</c:v>
                </c:pt>
                <c:pt idx="75">
                  <c:v>0.71998839999999997</c:v>
                </c:pt>
                <c:pt idx="76">
                  <c:v>0.88043479999999996</c:v>
                </c:pt>
                <c:pt idx="77">
                  <c:v>0.66007119999999997</c:v>
                </c:pt>
                <c:pt idx="78">
                  <c:v>0.68186780000000002</c:v>
                </c:pt>
                <c:pt idx="79">
                  <c:v>0.27745049999999999</c:v>
                </c:pt>
                <c:pt idx="80">
                  <c:v>0.41599639999999999</c:v>
                </c:pt>
                <c:pt idx="81">
                  <c:v>0.28969699999999998</c:v>
                </c:pt>
                <c:pt idx="82">
                  <c:v>0.38512990000000002</c:v>
                </c:pt>
                <c:pt idx="83">
                  <c:v>0.42567549999999998</c:v>
                </c:pt>
                <c:pt idx="84">
                  <c:v>0.55334890000000003</c:v>
                </c:pt>
                <c:pt idx="85">
                  <c:v>0.81476389999999999</c:v>
                </c:pt>
                <c:pt idx="86">
                  <c:v>0.67978989999999995</c:v>
                </c:pt>
                <c:pt idx="87">
                  <c:v>0.43989980000000001</c:v>
                </c:pt>
                <c:pt idx="88">
                  <c:v>0.65597079999999997</c:v>
                </c:pt>
                <c:pt idx="89">
                  <c:v>0.63530260000000005</c:v>
                </c:pt>
                <c:pt idx="90">
                  <c:v>0.351358</c:v>
                </c:pt>
                <c:pt idx="91">
                  <c:v>0.39123459999999999</c:v>
                </c:pt>
                <c:pt idx="92">
                  <c:v>0.70855670000000004</c:v>
                </c:pt>
                <c:pt idx="93">
                  <c:v>0.63206600000000002</c:v>
                </c:pt>
                <c:pt idx="94">
                  <c:v>0.30273280000000002</c:v>
                </c:pt>
                <c:pt idx="95">
                  <c:v>0.45729799999999998</c:v>
                </c:pt>
                <c:pt idx="96">
                  <c:v>0.77119559999999998</c:v>
                </c:pt>
                <c:pt idx="97">
                  <c:v>0.3087336</c:v>
                </c:pt>
                <c:pt idx="98">
                  <c:v>0.31815660000000001</c:v>
                </c:pt>
                <c:pt idx="99">
                  <c:v>0.34118739999999997</c:v>
                </c:pt>
                <c:pt idx="100">
                  <c:v>0.17810599999999999</c:v>
                </c:pt>
                <c:pt idx="101">
                  <c:v>0.33859830000000002</c:v>
                </c:pt>
                <c:pt idx="102">
                  <c:v>0.57543610000000001</c:v>
                </c:pt>
                <c:pt idx="103">
                  <c:v>0.73721859999999995</c:v>
                </c:pt>
                <c:pt idx="104">
                  <c:v>0.28622570000000003</c:v>
                </c:pt>
                <c:pt idx="105">
                  <c:v>0.24602599999999999</c:v>
                </c:pt>
                <c:pt idx="106">
                  <c:v>0.25850879999999998</c:v>
                </c:pt>
                <c:pt idx="107">
                  <c:v>0.16184609999999999</c:v>
                </c:pt>
                <c:pt idx="108">
                  <c:v>0.29398990000000003</c:v>
                </c:pt>
                <c:pt idx="109">
                  <c:v>0.30111490000000002</c:v>
                </c:pt>
                <c:pt idx="110">
                  <c:v>0.46812189999999998</c:v>
                </c:pt>
                <c:pt idx="111">
                  <c:v>0.22418740000000001</c:v>
                </c:pt>
                <c:pt idx="112">
                  <c:v>0.35013519999999998</c:v>
                </c:pt>
                <c:pt idx="113">
                  <c:v>0.24636710000000001</c:v>
                </c:pt>
                <c:pt idx="114">
                  <c:v>3.9934810000000001E-2</c:v>
                </c:pt>
                <c:pt idx="115">
                  <c:v>0.16211780000000001</c:v>
                </c:pt>
                <c:pt idx="116">
                  <c:v>0.2868888</c:v>
                </c:pt>
                <c:pt idx="117">
                  <c:v>7.3432300000000006E-2</c:v>
                </c:pt>
                <c:pt idx="118">
                  <c:v>0.28772720000000002</c:v>
                </c:pt>
                <c:pt idx="119">
                  <c:v>8.8881169999999995E-2</c:v>
                </c:pt>
              </c:numCache>
            </c:numRef>
          </c:xVal>
          <c:yVal>
            <c:numRef>
              <c:f>snf_005!$Q$2:$Q$121</c:f>
              <c:numCache>
                <c:formatCode>General</c:formatCode>
                <c:ptCount val="120"/>
                <c:pt idx="60">
                  <c:v>9.9011999999888989</c:v>
                </c:pt>
                <c:pt idx="61">
                  <c:v>9.5237999999999996</c:v>
                </c:pt>
                <c:pt idx="62">
                  <c:v>9.3239999999999998</c:v>
                </c:pt>
                <c:pt idx="63">
                  <c:v>8.1029999999888993</c:v>
                </c:pt>
                <c:pt idx="64">
                  <c:v>7.2594000000000003</c:v>
                </c:pt>
                <c:pt idx="65">
                  <c:v>7.0373999999889003</c:v>
                </c:pt>
                <c:pt idx="66">
                  <c:v>7.0373999999889003</c:v>
                </c:pt>
                <c:pt idx="67">
                  <c:v>6.8375999999888997</c:v>
                </c:pt>
                <c:pt idx="68">
                  <c:v>6.7932000000000006</c:v>
                </c:pt>
                <c:pt idx="69">
                  <c:v>6.6377999999889008</c:v>
                </c:pt>
                <c:pt idx="70">
                  <c:v>6.6377999999889008</c:v>
                </c:pt>
                <c:pt idx="71">
                  <c:v>6.4158000000111004</c:v>
                </c:pt>
                <c:pt idx="72">
                  <c:v>6.1715999999889002</c:v>
                </c:pt>
                <c:pt idx="73">
                  <c:v>5.9496000000110998</c:v>
                </c:pt>
                <c:pt idx="74">
                  <c:v>5.9051999999889002</c:v>
                </c:pt>
                <c:pt idx="75">
                  <c:v>5.7719999999889007</c:v>
                </c:pt>
                <c:pt idx="76">
                  <c:v>5.7053999999889005</c:v>
                </c:pt>
                <c:pt idx="77">
                  <c:v>5.5500000000111003</c:v>
                </c:pt>
                <c:pt idx="78">
                  <c:v>5.5055999999888998</c:v>
                </c:pt>
                <c:pt idx="79">
                  <c:v>5.3723999999889003</c:v>
                </c:pt>
                <c:pt idx="80">
                  <c:v>5.3723999999889003</c:v>
                </c:pt>
                <c:pt idx="81">
                  <c:v>5.3280000000000003</c:v>
                </c:pt>
                <c:pt idx="82">
                  <c:v>5.2836000000111003</c:v>
                </c:pt>
                <c:pt idx="83">
                  <c:v>5.1947999999999999</c:v>
                </c:pt>
                <c:pt idx="84">
                  <c:v>5.1504000000110999</c:v>
                </c:pt>
                <c:pt idx="85">
                  <c:v>5.0172000000110994</c:v>
                </c:pt>
                <c:pt idx="86">
                  <c:v>4.8840000000110999</c:v>
                </c:pt>
                <c:pt idx="87">
                  <c:v>4.8395999999889003</c:v>
                </c:pt>
                <c:pt idx="88">
                  <c:v>4.7729999999889001</c:v>
                </c:pt>
                <c:pt idx="89">
                  <c:v>4.7063999999888999</c:v>
                </c:pt>
                <c:pt idx="90">
                  <c:v>4.6842000000111002</c:v>
                </c:pt>
                <c:pt idx="91">
                  <c:v>4.6397999999888997</c:v>
                </c:pt>
                <c:pt idx="92">
                  <c:v>4.4399999999888999</c:v>
                </c:pt>
                <c:pt idx="93">
                  <c:v>4.3512000000111</c:v>
                </c:pt>
                <c:pt idx="94">
                  <c:v>4.2401999999889002</c:v>
                </c:pt>
                <c:pt idx="95">
                  <c:v>4.1958000000000002</c:v>
                </c:pt>
                <c:pt idx="96">
                  <c:v>4.1514000000111002</c:v>
                </c:pt>
                <c:pt idx="97">
                  <c:v>3.996</c:v>
                </c:pt>
                <c:pt idx="98">
                  <c:v>3.996</c:v>
                </c:pt>
                <c:pt idx="99">
                  <c:v>3.7961999999999998</c:v>
                </c:pt>
                <c:pt idx="100">
                  <c:v>3.7739999999889</c:v>
                </c:pt>
                <c:pt idx="101">
                  <c:v>3.7518000000111003</c:v>
                </c:pt>
                <c:pt idx="102">
                  <c:v>3.6407999999889</c:v>
                </c:pt>
                <c:pt idx="103">
                  <c:v>3.5741999999888998</c:v>
                </c:pt>
                <c:pt idx="104">
                  <c:v>3.2633999999999999</c:v>
                </c:pt>
                <c:pt idx="105">
                  <c:v>2.6640000000000001</c:v>
                </c:pt>
                <c:pt idx="106">
                  <c:v>2.35320000000111</c:v>
                </c:pt>
                <c:pt idx="107">
                  <c:v>2.30879999999889</c:v>
                </c:pt>
                <c:pt idx="108">
                  <c:v>2.22000000000111</c:v>
                </c:pt>
                <c:pt idx="109">
                  <c:v>1.8870000000011102</c:v>
                </c:pt>
                <c:pt idx="110">
                  <c:v>1.62060000000111</c:v>
                </c:pt>
                <c:pt idx="111">
                  <c:v>1.55400000000111</c:v>
                </c:pt>
                <c:pt idx="112">
                  <c:v>1.4874000000011101</c:v>
                </c:pt>
                <c:pt idx="113">
                  <c:v>1.1099999999988901</c:v>
                </c:pt>
                <c:pt idx="114">
                  <c:v>1.0656000000000001</c:v>
                </c:pt>
                <c:pt idx="115">
                  <c:v>0.999</c:v>
                </c:pt>
                <c:pt idx="116">
                  <c:v>0.93240000000000012</c:v>
                </c:pt>
                <c:pt idx="117">
                  <c:v>0.48840000000111006</c:v>
                </c:pt>
                <c:pt idx="118">
                  <c:v>0.37739999999889001</c:v>
                </c:pt>
                <c:pt idx="119">
                  <c:v>0.17759999999988901</c:v>
                </c:pt>
              </c:numCache>
            </c:numRef>
          </c:yVal>
          <c:smooth val="0"/>
        </c:ser>
        <c:ser>
          <c:idx val="1"/>
          <c:order val="1"/>
          <c:tx>
            <c:v>Snacks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snf_005!$P$2:$P$121</c:f>
              <c:numCache>
                <c:formatCode>0.00</c:formatCode>
                <c:ptCount val="120"/>
                <c:pt idx="0">
                  <c:v>0.22174450000000001</c:v>
                </c:pt>
                <c:pt idx="1">
                  <c:v>9.4909960000000002E-2</c:v>
                </c:pt>
                <c:pt idx="2">
                  <c:v>0.24784419999999999</c:v>
                </c:pt>
                <c:pt idx="3">
                  <c:v>0.16575029999999999</c:v>
                </c:pt>
                <c:pt idx="4">
                  <c:v>0.13423489999999999</c:v>
                </c:pt>
                <c:pt idx="5">
                  <c:v>0.1163376</c:v>
                </c:pt>
                <c:pt idx="6">
                  <c:v>0.26751469999999999</c:v>
                </c:pt>
                <c:pt idx="7">
                  <c:v>0.22695979999999999</c:v>
                </c:pt>
                <c:pt idx="8">
                  <c:v>0.1667102</c:v>
                </c:pt>
                <c:pt idx="9">
                  <c:v>0.15785750000000001</c:v>
                </c:pt>
                <c:pt idx="10">
                  <c:v>0.167575</c:v>
                </c:pt>
                <c:pt idx="11">
                  <c:v>0.17646919999999999</c:v>
                </c:pt>
                <c:pt idx="12">
                  <c:v>0.1071638</c:v>
                </c:pt>
                <c:pt idx="13">
                  <c:v>0.25332880000000002</c:v>
                </c:pt>
                <c:pt idx="14">
                  <c:v>0.4820429</c:v>
                </c:pt>
                <c:pt idx="15">
                  <c:v>0.33950789999999997</c:v>
                </c:pt>
                <c:pt idx="16">
                  <c:v>0.4920948</c:v>
                </c:pt>
                <c:pt idx="17">
                  <c:v>0.20419989999999999</c:v>
                </c:pt>
                <c:pt idx="18">
                  <c:v>0.47063310000000003</c:v>
                </c:pt>
                <c:pt idx="19">
                  <c:v>0.4196665</c:v>
                </c:pt>
                <c:pt idx="20">
                  <c:v>0.4714409</c:v>
                </c:pt>
                <c:pt idx="21">
                  <c:v>0.41920879999999999</c:v>
                </c:pt>
                <c:pt idx="22">
                  <c:v>0.45889619999999998</c:v>
                </c:pt>
                <c:pt idx="23">
                  <c:v>0.6566921</c:v>
                </c:pt>
                <c:pt idx="24">
                  <c:v>0.4900777</c:v>
                </c:pt>
                <c:pt idx="25">
                  <c:v>0.42257879999999998</c:v>
                </c:pt>
                <c:pt idx="26">
                  <c:v>0.47908420000000002</c:v>
                </c:pt>
                <c:pt idx="27">
                  <c:v>0.29681790000000002</c:v>
                </c:pt>
                <c:pt idx="28">
                  <c:v>0.63651619999999998</c:v>
                </c:pt>
                <c:pt idx="29">
                  <c:v>0.31606980000000001</c:v>
                </c:pt>
                <c:pt idx="30">
                  <c:v>0.50526760000000004</c:v>
                </c:pt>
                <c:pt idx="31">
                  <c:v>0.38156060000000003</c:v>
                </c:pt>
                <c:pt idx="32">
                  <c:v>0.67171570000000003</c:v>
                </c:pt>
                <c:pt idx="33">
                  <c:v>0.60822339999999997</c:v>
                </c:pt>
                <c:pt idx="34">
                  <c:v>0.63495369999999995</c:v>
                </c:pt>
                <c:pt idx="35">
                  <c:v>0.72124220000000006</c:v>
                </c:pt>
                <c:pt idx="36">
                  <c:v>0.76884149999999996</c:v>
                </c:pt>
                <c:pt idx="37">
                  <c:v>0.53722020000000004</c:v>
                </c:pt>
                <c:pt idx="38">
                  <c:v>0.61892139999999995</c:v>
                </c:pt>
                <c:pt idx="39">
                  <c:v>0.4974517</c:v>
                </c:pt>
                <c:pt idx="40">
                  <c:v>0.61439359999999998</c:v>
                </c:pt>
                <c:pt idx="41">
                  <c:v>0.83518820000000005</c:v>
                </c:pt>
                <c:pt idx="42">
                  <c:v>0.57327340000000004</c:v>
                </c:pt>
                <c:pt idx="43">
                  <c:v>0.55978119999999998</c:v>
                </c:pt>
                <c:pt idx="44">
                  <c:v>0.50108529999999996</c:v>
                </c:pt>
                <c:pt idx="45">
                  <c:v>0.53914079999999998</c:v>
                </c:pt>
                <c:pt idx="46">
                  <c:v>0.7006</c:v>
                </c:pt>
                <c:pt idx="47">
                  <c:v>0.51966999999999997</c:v>
                </c:pt>
                <c:pt idx="48">
                  <c:v>0.83164939999999998</c:v>
                </c:pt>
                <c:pt idx="49">
                  <c:v>0.7831631</c:v>
                </c:pt>
                <c:pt idx="50">
                  <c:v>0.7127734</c:v>
                </c:pt>
                <c:pt idx="51">
                  <c:v>0.78395910000000002</c:v>
                </c:pt>
                <c:pt idx="52">
                  <c:v>0.77676940000000005</c:v>
                </c:pt>
                <c:pt idx="53">
                  <c:v>0.83338679999999998</c:v>
                </c:pt>
                <c:pt idx="54">
                  <c:v>0.68917430000000002</c:v>
                </c:pt>
                <c:pt idx="55">
                  <c:v>0.91454089999999999</c:v>
                </c:pt>
                <c:pt idx="56">
                  <c:v>0.62165440000000005</c:v>
                </c:pt>
                <c:pt idx="57">
                  <c:v>0.96266660000000004</c:v>
                </c:pt>
                <c:pt idx="58">
                  <c:v>0.86905690000000002</c:v>
                </c:pt>
                <c:pt idx="59">
                  <c:v>0.87274689999999999</c:v>
                </c:pt>
                <c:pt idx="60">
                  <c:v>0.79156870000000001</c:v>
                </c:pt>
                <c:pt idx="61">
                  <c:v>0.82096230000000003</c:v>
                </c:pt>
                <c:pt idx="62">
                  <c:v>0.91359040000000002</c:v>
                </c:pt>
                <c:pt idx="63">
                  <c:v>0.94025689999999995</c:v>
                </c:pt>
                <c:pt idx="64">
                  <c:v>0.80552349999999995</c:v>
                </c:pt>
                <c:pt idx="65">
                  <c:v>0.588727</c:v>
                </c:pt>
                <c:pt idx="66">
                  <c:v>0.88554920000000004</c:v>
                </c:pt>
                <c:pt idx="67">
                  <c:v>0.83823879999999995</c:v>
                </c:pt>
                <c:pt idx="68">
                  <c:v>0.75139480000000003</c:v>
                </c:pt>
                <c:pt idx="69">
                  <c:v>0.55038410000000004</c:v>
                </c:pt>
                <c:pt idx="70">
                  <c:v>0.86214380000000002</c:v>
                </c:pt>
                <c:pt idx="71">
                  <c:v>0.60120180000000001</c:v>
                </c:pt>
                <c:pt idx="72">
                  <c:v>0.62545819999999996</c:v>
                </c:pt>
                <c:pt idx="73">
                  <c:v>0.54326680000000005</c:v>
                </c:pt>
                <c:pt idx="74">
                  <c:v>0.77896290000000001</c:v>
                </c:pt>
                <c:pt idx="75">
                  <c:v>0.71998839999999997</c:v>
                </c:pt>
                <c:pt idx="76">
                  <c:v>0.88043479999999996</c:v>
                </c:pt>
                <c:pt idx="77">
                  <c:v>0.66007119999999997</c:v>
                </c:pt>
                <c:pt idx="78">
                  <c:v>0.68186780000000002</c:v>
                </c:pt>
                <c:pt idx="79">
                  <c:v>0.27745049999999999</c:v>
                </c:pt>
                <c:pt idx="80">
                  <c:v>0.41599639999999999</c:v>
                </c:pt>
                <c:pt idx="81">
                  <c:v>0.28969699999999998</c:v>
                </c:pt>
                <c:pt idx="82">
                  <c:v>0.38512990000000002</c:v>
                </c:pt>
                <c:pt idx="83">
                  <c:v>0.42567549999999998</c:v>
                </c:pt>
                <c:pt idx="84">
                  <c:v>0.55334890000000003</c:v>
                </c:pt>
                <c:pt idx="85">
                  <c:v>0.81476389999999999</c:v>
                </c:pt>
                <c:pt idx="86">
                  <c:v>0.67978989999999995</c:v>
                </c:pt>
                <c:pt idx="87">
                  <c:v>0.43989980000000001</c:v>
                </c:pt>
                <c:pt idx="88">
                  <c:v>0.65597079999999997</c:v>
                </c:pt>
                <c:pt idx="89">
                  <c:v>0.63530260000000005</c:v>
                </c:pt>
                <c:pt idx="90">
                  <c:v>0.351358</c:v>
                </c:pt>
                <c:pt idx="91">
                  <c:v>0.39123459999999999</c:v>
                </c:pt>
                <c:pt idx="92">
                  <c:v>0.70855670000000004</c:v>
                </c:pt>
                <c:pt idx="93">
                  <c:v>0.63206600000000002</c:v>
                </c:pt>
                <c:pt idx="94">
                  <c:v>0.30273280000000002</c:v>
                </c:pt>
                <c:pt idx="95">
                  <c:v>0.45729799999999998</c:v>
                </c:pt>
                <c:pt idx="96">
                  <c:v>0.77119559999999998</c:v>
                </c:pt>
                <c:pt idx="97">
                  <c:v>0.3087336</c:v>
                </c:pt>
                <c:pt idx="98">
                  <c:v>0.31815660000000001</c:v>
                </c:pt>
                <c:pt idx="99">
                  <c:v>0.34118739999999997</c:v>
                </c:pt>
                <c:pt idx="100">
                  <c:v>0.17810599999999999</c:v>
                </c:pt>
                <c:pt idx="101">
                  <c:v>0.33859830000000002</c:v>
                </c:pt>
                <c:pt idx="102">
                  <c:v>0.57543610000000001</c:v>
                </c:pt>
                <c:pt idx="103">
                  <c:v>0.73721859999999995</c:v>
                </c:pt>
                <c:pt idx="104">
                  <c:v>0.28622570000000003</c:v>
                </c:pt>
                <c:pt idx="105">
                  <c:v>0.24602599999999999</c:v>
                </c:pt>
                <c:pt idx="106">
                  <c:v>0.25850879999999998</c:v>
                </c:pt>
                <c:pt idx="107">
                  <c:v>0.16184609999999999</c:v>
                </c:pt>
                <c:pt idx="108">
                  <c:v>0.29398990000000003</c:v>
                </c:pt>
                <c:pt idx="109">
                  <c:v>0.30111490000000002</c:v>
                </c:pt>
                <c:pt idx="110">
                  <c:v>0.46812189999999998</c:v>
                </c:pt>
                <c:pt idx="111">
                  <c:v>0.22418740000000001</c:v>
                </c:pt>
                <c:pt idx="112">
                  <c:v>0.35013519999999998</c:v>
                </c:pt>
                <c:pt idx="113">
                  <c:v>0.24636710000000001</c:v>
                </c:pt>
                <c:pt idx="114">
                  <c:v>3.9934810000000001E-2</c:v>
                </c:pt>
                <c:pt idx="115">
                  <c:v>0.16211780000000001</c:v>
                </c:pt>
                <c:pt idx="116">
                  <c:v>0.2868888</c:v>
                </c:pt>
                <c:pt idx="117">
                  <c:v>7.3432300000000006E-2</c:v>
                </c:pt>
                <c:pt idx="118">
                  <c:v>0.28772720000000002</c:v>
                </c:pt>
                <c:pt idx="119">
                  <c:v>8.8881169999999995E-2</c:v>
                </c:pt>
              </c:numCache>
            </c:numRef>
          </c:xVal>
          <c:yVal>
            <c:numRef>
              <c:f>snf_005!$R$2:$R$121</c:f>
              <c:numCache>
                <c:formatCode>General</c:formatCode>
                <c:ptCount val="120"/>
                <c:pt idx="0">
                  <c:v>6.6600000000000006E-2</c:v>
                </c:pt>
                <c:pt idx="1">
                  <c:v>6.6600000000000006E-2</c:v>
                </c:pt>
                <c:pt idx="2">
                  <c:v>6.6600000000000006E-2</c:v>
                </c:pt>
                <c:pt idx="3">
                  <c:v>8.8800000000110998E-2</c:v>
                </c:pt>
                <c:pt idx="4">
                  <c:v>8.8800000000110998E-2</c:v>
                </c:pt>
                <c:pt idx="5">
                  <c:v>8.8800000000110998E-2</c:v>
                </c:pt>
                <c:pt idx="6">
                  <c:v>0.11099999999988899</c:v>
                </c:pt>
                <c:pt idx="7">
                  <c:v>0.11099999999988899</c:v>
                </c:pt>
                <c:pt idx="8">
                  <c:v>0.155400000000111</c:v>
                </c:pt>
                <c:pt idx="9">
                  <c:v>0.155400000000111</c:v>
                </c:pt>
                <c:pt idx="10">
                  <c:v>0.17759999999988901</c:v>
                </c:pt>
                <c:pt idx="11">
                  <c:v>0.17759999999988901</c:v>
                </c:pt>
                <c:pt idx="12">
                  <c:v>0.19980000000000001</c:v>
                </c:pt>
                <c:pt idx="13">
                  <c:v>0.222000000000111</c:v>
                </c:pt>
                <c:pt idx="14">
                  <c:v>0.24419999999988901</c:v>
                </c:pt>
                <c:pt idx="15">
                  <c:v>0.42180000000111001</c:v>
                </c:pt>
                <c:pt idx="16">
                  <c:v>0.42180000000111001</c:v>
                </c:pt>
                <c:pt idx="17">
                  <c:v>0.44399999999888995</c:v>
                </c:pt>
                <c:pt idx="18">
                  <c:v>0.9101999999988899</c:v>
                </c:pt>
                <c:pt idx="19">
                  <c:v>0.999</c:v>
                </c:pt>
                <c:pt idx="20">
                  <c:v>1.2654000000000001</c:v>
                </c:pt>
                <c:pt idx="21">
                  <c:v>1.2876000000011101</c:v>
                </c:pt>
                <c:pt idx="22">
                  <c:v>1.2876000000011101</c:v>
                </c:pt>
                <c:pt idx="23">
                  <c:v>1.3986000000000001</c:v>
                </c:pt>
                <c:pt idx="24">
                  <c:v>1.3986000000000001</c:v>
                </c:pt>
                <c:pt idx="25">
                  <c:v>1.3986000000000001</c:v>
                </c:pt>
                <c:pt idx="26">
                  <c:v>1.55400000000111</c:v>
                </c:pt>
                <c:pt idx="27">
                  <c:v>1.57619999999889</c:v>
                </c:pt>
                <c:pt idx="28">
                  <c:v>1.64279999999889</c:v>
                </c:pt>
                <c:pt idx="29">
                  <c:v>1.665</c:v>
                </c:pt>
                <c:pt idx="30">
                  <c:v>1.68720000000111</c:v>
                </c:pt>
                <c:pt idx="31">
                  <c:v>1.75380000000111</c:v>
                </c:pt>
                <c:pt idx="32">
                  <c:v>1.998</c:v>
                </c:pt>
                <c:pt idx="33">
                  <c:v>2.1312000000000002</c:v>
                </c:pt>
                <c:pt idx="34">
                  <c:v>2.1534000000011102</c:v>
                </c:pt>
                <c:pt idx="35">
                  <c:v>2.2644000000000002</c:v>
                </c:pt>
                <c:pt idx="36">
                  <c:v>2.2866000000011102</c:v>
                </c:pt>
                <c:pt idx="37">
                  <c:v>2.30879999999889</c:v>
                </c:pt>
                <c:pt idx="38">
                  <c:v>2.3753999999988902</c:v>
                </c:pt>
                <c:pt idx="39">
                  <c:v>2.5751999999988899</c:v>
                </c:pt>
                <c:pt idx="40">
                  <c:v>2.6862000000011101</c:v>
                </c:pt>
                <c:pt idx="41">
                  <c:v>2.7305999999999999</c:v>
                </c:pt>
                <c:pt idx="42">
                  <c:v>2.8194000000011101</c:v>
                </c:pt>
                <c:pt idx="43">
                  <c:v>2.8194000000011101</c:v>
                </c:pt>
                <c:pt idx="44">
                  <c:v>2.9304000000000001</c:v>
                </c:pt>
                <c:pt idx="45">
                  <c:v>3.2190000000011101</c:v>
                </c:pt>
                <c:pt idx="46">
                  <c:v>3.2633999999999999</c:v>
                </c:pt>
                <c:pt idx="47">
                  <c:v>3.2856000000011099</c:v>
                </c:pt>
                <c:pt idx="48">
                  <c:v>3.2856000000011099</c:v>
                </c:pt>
                <c:pt idx="49">
                  <c:v>3.6186000000111003</c:v>
                </c:pt>
                <c:pt idx="50">
                  <c:v>3.7073999999888998</c:v>
                </c:pt>
                <c:pt idx="51">
                  <c:v>3.7518000000111003</c:v>
                </c:pt>
                <c:pt idx="52">
                  <c:v>3.7739999999889</c:v>
                </c:pt>
                <c:pt idx="53">
                  <c:v>3.996</c:v>
                </c:pt>
                <c:pt idx="54">
                  <c:v>4.0403999999889004</c:v>
                </c:pt>
                <c:pt idx="55">
                  <c:v>4.4178000000111002</c:v>
                </c:pt>
                <c:pt idx="56">
                  <c:v>4.5731999999889004</c:v>
                </c:pt>
                <c:pt idx="57">
                  <c:v>4.7508000000111004</c:v>
                </c:pt>
                <c:pt idx="58">
                  <c:v>4.8174000000111006</c:v>
                </c:pt>
                <c:pt idx="59">
                  <c:v>4.9727999999889008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43177120"/>
        <c:axId val="-1843463632"/>
      </c:scatterChart>
      <c:valAx>
        <c:axId val="-1843177120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Colley's Ranking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463632"/>
        <c:crosses val="autoZero"/>
        <c:crossBetween val="midCat"/>
        <c:majorUnit val="0.1"/>
      </c:valAx>
      <c:valAx>
        <c:axId val="-1843463632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Liking via BDM protocol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17712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4203620380785736"/>
          <c:y val="5.8895842417092011E-2"/>
          <c:w val="0.17095404741074036"/>
          <c:h val="0.136543896996588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5.897399200000001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>
                  <c:v>0.670708451777695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0.75283333333333302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735747488"/>
        <c:axId val="-1735750208"/>
      </c:barChart>
      <c:catAx>
        <c:axId val="-173574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735750208"/>
        <c:crosses val="autoZero"/>
        <c:auto val="1"/>
        <c:lblAlgn val="ctr"/>
        <c:lblOffset val="100"/>
        <c:noMultiLvlLbl val="0"/>
      </c:catAx>
      <c:valAx>
        <c:axId val="-1735750208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735747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5.897399200000001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0.53051029185867904</c:v>
                </c:pt>
                <c:pt idx="3">
                  <c:v>0.670708451777695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3.9484584961490099E-2</c:v>
                  </c:pt>
                  <c:pt idx="1">
                    <c:v>4.8194495026829598E-2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0.75283333333333302</c:v>
                </c:pt>
                <c:pt idx="1">
                  <c:v>0.58144623655913996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735749120"/>
        <c:axId val="-1735745312"/>
      </c:barChart>
      <c:catAx>
        <c:axId val="-1735749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735745312"/>
        <c:crosses val="autoZero"/>
        <c:auto val="1"/>
        <c:lblAlgn val="ctr"/>
        <c:lblOffset val="100"/>
        <c:noMultiLvlLbl val="0"/>
      </c:catAx>
      <c:valAx>
        <c:axId val="-1735745312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735749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63500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Sheet1!$D$4:$D$27</c:f>
              <c:numCache>
                <c:formatCode>General</c:formatCode>
                <c:ptCount val="24"/>
                <c:pt idx="0">
                  <c:v>0.9375</c:v>
                </c:pt>
                <c:pt idx="1">
                  <c:v>0.92307692307692302</c:v>
                </c:pt>
                <c:pt idx="2">
                  <c:v>0.91666666666666696</c:v>
                </c:pt>
                <c:pt idx="3">
                  <c:v>0.87096774193548399</c:v>
                </c:pt>
                <c:pt idx="4">
                  <c:v>0.86956521739130399</c:v>
                </c:pt>
                <c:pt idx="5">
                  <c:v>0.78947368421052599</c:v>
                </c:pt>
                <c:pt idx="6">
                  <c:v>0.78048780487804903</c:v>
                </c:pt>
                <c:pt idx="7">
                  <c:v>0.65517241379310298</c:v>
                </c:pt>
                <c:pt idx="8">
                  <c:v>0.65</c:v>
                </c:pt>
                <c:pt idx="9">
                  <c:v>0.6</c:v>
                </c:pt>
                <c:pt idx="10">
                  <c:v>0.6</c:v>
                </c:pt>
                <c:pt idx="11">
                  <c:v>0.57692307692307698</c:v>
                </c:pt>
                <c:pt idx="12">
                  <c:v>0.56756756756756799</c:v>
                </c:pt>
                <c:pt idx="13">
                  <c:v>0.55555555555555602</c:v>
                </c:pt>
                <c:pt idx="14">
                  <c:v>0.53333333333333299</c:v>
                </c:pt>
                <c:pt idx="15">
                  <c:v>0.52272727272727304</c:v>
                </c:pt>
                <c:pt idx="16">
                  <c:v>0.51612903225806495</c:v>
                </c:pt>
                <c:pt idx="17">
                  <c:v>0.48837209302325602</c:v>
                </c:pt>
                <c:pt idx="18">
                  <c:v>0.47916666666666702</c:v>
                </c:pt>
                <c:pt idx="19">
                  <c:v>0.47222222222222199</c:v>
                </c:pt>
                <c:pt idx="20">
                  <c:v>0.46808510638297901</c:v>
                </c:pt>
                <c:pt idx="21">
                  <c:v>0.44444444444444398</c:v>
                </c:pt>
                <c:pt idx="22">
                  <c:v>0.43333333333333302</c:v>
                </c:pt>
                <c:pt idx="23">
                  <c:v>0.407407407407407</c:v>
                </c:pt>
              </c:numCache>
            </c:numRef>
          </c:xVal>
          <c:yVal>
            <c:numRef>
              <c:f>Sheet1!$E$4:$E$27</c:f>
              <c:numCache>
                <c:formatCode>General</c:formatCode>
                <c:ptCount val="24"/>
                <c:pt idx="0">
                  <c:v>1</c:v>
                </c:pt>
                <c:pt idx="1">
                  <c:v>0.875</c:v>
                </c:pt>
                <c:pt idx="2">
                  <c:v>0.62096774193548399</c:v>
                </c:pt>
                <c:pt idx="3">
                  <c:v>0.90625</c:v>
                </c:pt>
                <c:pt idx="4">
                  <c:v>0.8828125</c:v>
                </c:pt>
                <c:pt idx="5">
                  <c:v>0.96825396825396803</c:v>
                </c:pt>
                <c:pt idx="6">
                  <c:v>0.87301587301587302</c:v>
                </c:pt>
                <c:pt idx="7">
                  <c:v>0.5859375</c:v>
                </c:pt>
                <c:pt idx="8">
                  <c:v>0.66666666666666696</c:v>
                </c:pt>
                <c:pt idx="9">
                  <c:v>0.60629921259842501</c:v>
                </c:pt>
                <c:pt idx="10">
                  <c:v>0.8671875</c:v>
                </c:pt>
                <c:pt idx="11">
                  <c:v>0.51219512195121997</c:v>
                </c:pt>
                <c:pt idx="12">
                  <c:v>0.75</c:v>
                </c:pt>
                <c:pt idx="13">
                  <c:v>0.27559055118110198</c:v>
                </c:pt>
                <c:pt idx="14">
                  <c:v>0.4921875</c:v>
                </c:pt>
                <c:pt idx="15">
                  <c:v>0.65079365079365104</c:v>
                </c:pt>
                <c:pt idx="16">
                  <c:v>0.5390625</c:v>
                </c:pt>
                <c:pt idx="17">
                  <c:v>0.54400000000000004</c:v>
                </c:pt>
                <c:pt idx="18">
                  <c:v>0.39370078740157499</c:v>
                </c:pt>
                <c:pt idx="19">
                  <c:v>0.52</c:v>
                </c:pt>
                <c:pt idx="20">
                  <c:v>0.578125</c:v>
                </c:pt>
                <c:pt idx="21">
                  <c:v>0.4296875</c:v>
                </c:pt>
                <c:pt idx="22">
                  <c:v>0.57480314960629897</c:v>
                </c:pt>
                <c:pt idx="23">
                  <c:v>0.5078125</c:v>
                </c:pt>
              </c:numCache>
            </c:numRef>
          </c:yVal>
          <c:smooth val="0"/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Sheet1!$D$4:$D$27</c:f>
              <c:numCache>
                <c:formatCode>General</c:formatCode>
                <c:ptCount val="24"/>
                <c:pt idx="0">
                  <c:v>0.9375</c:v>
                </c:pt>
                <c:pt idx="1">
                  <c:v>0.92307692307692302</c:v>
                </c:pt>
                <c:pt idx="2">
                  <c:v>0.91666666666666696</c:v>
                </c:pt>
                <c:pt idx="3">
                  <c:v>0.87096774193548399</c:v>
                </c:pt>
                <c:pt idx="4">
                  <c:v>0.86956521739130399</c:v>
                </c:pt>
                <c:pt idx="5">
                  <c:v>0.78947368421052599</c:v>
                </c:pt>
                <c:pt idx="6">
                  <c:v>0.78048780487804903</c:v>
                </c:pt>
                <c:pt idx="7">
                  <c:v>0.65517241379310298</c:v>
                </c:pt>
                <c:pt idx="8">
                  <c:v>0.65</c:v>
                </c:pt>
                <c:pt idx="9">
                  <c:v>0.6</c:v>
                </c:pt>
                <c:pt idx="10">
                  <c:v>0.6</c:v>
                </c:pt>
                <c:pt idx="11">
                  <c:v>0.57692307692307698</c:v>
                </c:pt>
                <c:pt idx="12">
                  <c:v>0.56756756756756799</c:v>
                </c:pt>
                <c:pt idx="13">
                  <c:v>0.55555555555555602</c:v>
                </c:pt>
                <c:pt idx="14">
                  <c:v>0.53333333333333299</c:v>
                </c:pt>
                <c:pt idx="15">
                  <c:v>0.52272727272727304</c:v>
                </c:pt>
                <c:pt idx="16">
                  <c:v>0.51612903225806495</c:v>
                </c:pt>
                <c:pt idx="17">
                  <c:v>0.48837209302325602</c:v>
                </c:pt>
                <c:pt idx="18">
                  <c:v>0.47916666666666702</c:v>
                </c:pt>
                <c:pt idx="19">
                  <c:v>0.47222222222222199</c:v>
                </c:pt>
                <c:pt idx="20">
                  <c:v>0.46808510638297901</c:v>
                </c:pt>
                <c:pt idx="21">
                  <c:v>0.44444444444444398</c:v>
                </c:pt>
                <c:pt idx="22">
                  <c:v>0.43333333333333302</c:v>
                </c:pt>
                <c:pt idx="23">
                  <c:v>0.407407407407407</c:v>
                </c:pt>
              </c:numCache>
            </c:numRef>
          </c:xVal>
          <c:yVal>
            <c:numRef>
              <c:f>Sheet1!$F$4:$F$27</c:f>
              <c:numCache>
                <c:formatCode>General</c:formatCode>
                <c:ptCount val="24"/>
                <c:pt idx="0">
                  <c:v>0.9765625</c:v>
                </c:pt>
                <c:pt idx="1">
                  <c:v>0.890625</c:v>
                </c:pt>
                <c:pt idx="2">
                  <c:v>0.859375</c:v>
                </c:pt>
                <c:pt idx="3">
                  <c:v>0.85039370078740195</c:v>
                </c:pt>
                <c:pt idx="4">
                  <c:v>0.90322580645161299</c:v>
                </c:pt>
                <c:pt idx="5">
                  <c:v>0.88976377952755903</c:v>
                </c:pt>
                <c:pt idx="6">
                  <c:v>0.96799999999999997</c:v>
                </c:pt>
                <c:pt idx="7">
                  <c:v>0.22222222222222199</c:v>
                </c:pt>
                <c:pt idx="8">
                  <c:v>0.41228070175438603</c:v>
                </c:pt>
                <c:pt idx="9">
                  <c:v>0.50793650793650802</c:v>
                </c:pt>
                <c:pt idx="10">
                  <c:v>0.3203125</c:v>
                </c:pt>
                <c:pt idx="11">
                  <c:v>0.861788617886179</c:v>
                </c:pt>
                <c:pt idx="12">
                  <c:v>0.496</c:v>
                </c:pt>
                <c:pt idx="13">
                  <c:v>0.50793650793650802</c:v>
                </c:pt>
                <c:pt idx="14">
                  <c:v>0.5625</c:v>
                </c:pt>
                <c:pt idx="15">
                  <c:v>0.39837398373983701</c:v>
                </c:pt>
                <c:pt idx="16">
                  <c:v>0.42857142857142899</c:v>
                </c:pt>
                <c:pt idx="17">
                  <c:v>0.55963302752293598</c:v>
                </c:pt>
                <c:pt idx="18">
                  <c:v>0.49206349206349198</c:v>
                </c:pt>
                <c:pt idx="19">
                  <c:v>0.67768595041322299</c:v>
                </c:pt>
                <c:pt idx="20">
                  <c:v>0.59842519685039397</c:v>
                </c:pt>
                <c:pt idx="21">
                  <c:v>0.4921875</c:v>
                </c:pt>
                <c:pt idx="22">
                  <c:v>0.57936507936507897</c:v>
                </c:pt>
                <c:pt idx="23">
                  <c:v>0.390625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43458192"/>
        <c:axId val="-1843462544"/>
      </c:scatterChart>
      <c:valAx>
        <c:axId val="-1843458192"/>
        <c:scaling>
          <c:orientation val="minMax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462544"/>
        <c:crosses val="autoZero"/>
        <c:crossBetween val="midCat"/>
      </c:valAx>
      <c:valAx>
        <c:axId val="-1843462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458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24430279548389"/>
          <c:y val="4.4120392931339611E-2"/>
          <c:w val="0.79582448027329922"/>
          <c:h val="0.81423273230911286"/>
        </c:manualLayout>
      </c:layout>
      <c:scatterChart>
        <c:scatterStyle val="lineMarker"/>
        <c:varyColors val="0"/>
        <c:ser>
          <c:idx val="0"/>
          <c:order val="0"/>
          <c:tx>
            <c:v>Faces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snf_005!$U$2:$U$121</c:f>
              <c:numCache>
                <c:formatCode>General</c:formatCode>
                <c:ptCount val="120"/>
                <c:pt idx="0">
                  <c:v>50</c:v>
                </c:pt>
                <c:pt idx="1">
                  <c:v>60</c:v>
                </c:pt>
                <c:pt idx="2">
                  <c:v>48</c:v>
                </c:pt>
                <c:pt idx="3">
                  <c:v>55</c:v>
                </c:pt>
                <c:pt idx="4">
                  <c:v>57</c:v>
                </c:pt>
                <c:pt idx="5">
                  <c:v>58</c:v>
                </c:pt>
                <c:pt idx="6">
                  <c:v>46</c:v>
                </c:pt>
                <c:pt idx="7">
                  <c:v>49</c:v>
                </c:pt>
                <c:pt idx="8">
                  <c:v>54</c:v>
                </c:pt>
                <c:pt idx="9">
                  <c:v>56</c:v>
                </c:pt>
                <c:pt idx="10">
                  <c:v>53</c:v>
                </c:pt>
                <c:pt idx="11">
                  <c:v>52</c:v>
                </c:pt>
                <c:pt idx="12">
                  <c:v>59</c:v>
                </c:pt>
                <c:pt idx="13">
                  <c:v>47</c:v>
                </c:pt>
                <c:pt idx="14">
                  <c:v>34</c:v>
                </c:pt>
                <c:pt idx="15">
                  <c:v>43</c:v>
                </c:pt>
                <c:pt idx="16">
                  <c:v>32</c:v>
                </c:pt>
                <c:pt idx="17">
                  <c:v>51</c:v>
                </c:pt>
                <c:pt idx="18">
                  <c:v>37</c:v>
                </c:pt>
                <c:pt idx="19">
                  <c:v>40</c:v>
                </c:pt>
                <c:pt idx="20">
                  <c:v>36</c:v>
                </c:pt>
                <c:pt idx="21">
                  <c:v>41</c:v>
                </c:pt>
                <c:pt idx="22">
                  <c:v>38</c:v>
                </c:pt>
                <c:pt idx="23">
                  <c:v>17</c:v>
                </c:pt>
                <c:pt idx="24">
                  <c:v>33</c:v>
                </c:pt>
                <c:pt idx="25">
                  <c:v>39</c:v>
                </c:pt>
                <c:pt idx="26">
                  <c:v>35</c:v>
                </c:pt>
                <c:pt idx="27">
                  <c:v>45</c:v>
                </c:pt>
                <c:pt idx="28">
                  <c:v>18</c:v>
                </c:pt>
                <c:pt idx="29">
                  <c:v>44</c:v>
                </c:pt>
                <c:pt idx="30">
                  <c:v>29</c:v>
                </c:pt>
                <c:pt idx="31">
                  <c:v>42</c:v>
                </c:pt>
                <c:pt idx="32">
                  <c:v>16</c:v>
                </c:pt>
                <c:pt idx="33">
                  <c:v>23</c:v>
                </c:pt>
                <c:pt idx="34">
                  <c:v>19</c:v>
                </c:pt>
                <c:pt idx="35">
                  <c:v>12</c:v>
                </c:pt>
                <c:pt idx="36">
                  <c:v>11</c:v>
                </c:pt>
                <c:pt idx="37">
                  <c:v>27</c:v>
                </c:pt>
                <c:pt idx="38">
                  <c:v>21</c:v>
                </c:pt>
                <c:pt idx="39">
                  <c:v>31</c:v>
                </c:pt>
                <c:pt idx="40">
                  <c:v>22</c:v>
                </c:pt>
                <c:pt idx="41">
                  <c:v>5</c:v>
                </c:pt>
                <c:pt idx="42">
                  <c:v>24</c:v>
                </c:pt>
                <c:pt idx="43">
                  <c:v>25</c:v>
                </c:pt>
                <c:pt idx="44">
                  <c:v>30</c:v>
                </c:pt>
                <c:pt idx="45">
                  <c:v>26</c:v>
                </c:pt>
                <c:pt idx="46">
                  <c:v>14</c:v>
                </c:pt>
                <c:pt idx="47">
                  <c:v>28</c:v>
                </c:pt>
                <c:pt idx="48">
                  <c:v>7</c:v>
                </c:pt>
                <c:pt idx="49">
                  <c:v>9</c:v>
                </c:pt>
                <c:pt idx="50">
                  <c:v>13</c:v>
                </c:pt>
                <c:pt idx="51">
                  <c:v>8</c:v>
                </c:pt>
                <c:pt idx="52">
                  <c:v>10</c:v>
                </c:pt>
                <c:pt idx="53">
                  <c:v>6</c:v>
                </c:pt>
                <c:pt idx="54">
                  <c:v>15</c:v>
                </c:pt>
                <c:pt idx="55">
                  <c:v>2</c:v>
                </c:pt>
                <c:pt idx="56">
                  <c:v>20</c:v>
                </c:pt>
                <c:pt idx="57">
                  <c:v>1</c:v>
                </c:pt>
                <c:pt idx="58">
                  <c:v>4</c:v>
                </c:pt>
                <c:pt idx="59">
                  <c:v>3</c:v>
                </c:pt>
                <c:pt idx="60">
                  <c:v>10</c:v>
                </c:pt>
                <c:pt idx="61">
                  <c:v>7</c:v>
                </c:pt>
                <c:pt idx="62">
                  <c:v>2</c:v>
                </c:pt>
                <c:pt idx="63">
                  <c:v>1</c:v>
                </c:pt>
                <c:pt idx="64">
                  <c:v>9</c:v>
                </c:pt>
                <c:pt idx="65">
                  <c:v>25</c:v>
                </c:pt>
                <c:pt idx="66">
                  <c:v>3</c:v>
                </c:pt>
                <c:pt idx="67">
                  <c:v>6</c:v>
                </c:pt>
                <c:pt idx="68">
                  <c:v>13</c:v>
                </c:pt>
                <c:pt idx="69">
                  <c:v>28</c:v>
                </c:pt>
                <c:pt idx="70">
                  <c:v>5</c:v>
                </c:pt>
                <c:pt idx="71">
                  <c:v>24</c:v>
                </c:pt>
                <c:pt idx="72">
                  <c:v>23</c:v>
                </c:pt>
                <c:pt idx="73">
                  <c:v>29</c:v>
                </c:pt>
                <c:pt idx="74">
                  <c:v>11</c:v>
                </c:pt>
                <c:pt idx="75">
                  <c:v>15</c:v>
                </c:pt>
                <c:pt idx="76">
                  <c:v>4</c:v>
                </c:pt>
                <c:pt idx="77">
                  <c:v>19</c:v>
                </c:pt>
                <c:pt idx="78">
                  <c:v>17</c:v>
                </c:pt>
                <c:pt idx="79">
                  <c:v>50</c:v>
                </c:pt>
                <c:pt idx="80">
                  <c:v>34</c:v>
                </c:pt>
                <c:pt idx="81">
                  <c:v>46</c:v>
                </c:pt>
                <c:pt idx="82">
                  <c:v>36</c:v>
                </c:pt>
                <c:pt idx="83">
                  <c:v>33</c:v>
                </c:pt>
                <c:pt idx="84">
                  <c:v>27</c:v>
                </c:pt>
                <c:pt idx="85">
                  <c:v>8</c:v>
                </c:pt>
                <c:pt idx="86">
                  <c:v>18</c:v>
                </c:pt>
                <c:pt idx="87">
                  <c:v>32</c:v>
                </c:pt>
                <c:pt idx="88">
                  <c:v>20</c:v>
                </c:pt>
                <c:pt idx="89">
                  <c:v>21</c:v>
                </c:pt>
                <c:pt idx="90">
                  <c:v>37</c:v>
                </c:pt>
                <c:pt idx="91">
                  <c:v>35</c:v>
                </c:pt>
                <c:pt idx="92">
                  <c:v>16</c:v>
                </c:pt>
                <c:pt idx="93">
                  <c:v>22</c:v>
                </c:pt>
                <c:pt idx="94">
                  <c:v>43</c:v>
                </c:pt>
                <c:pt idx="95">
                  <c:v>31</c:v>
                </c:pt>
                <c:pt idx="96">
                  <c:v>12</c:v>
                </c:pt>
                <c:pt idx="97">
                  <c:v>42</c:v>
                </c:pt>
                <c:pt idx="98">
                  <c:v>41</c:v>
                </c:pt>
                <c:pt idx="99">
                  <c:v>39</c:v>
                </c:pt>
                <c:pt idx="100">
                  <c:v>55</c:v>
                </c:pt>
                <c:pt idx="101">
                  <c:v>40</c:v>
                </c:pt>
                <c:pt idx="102">
                  <c:v>26</c:v>
                </c:pt>
                <c:pt idx="103">
                  <c:v>14</c:v>
                </c:pt>
                <c:pt idx="104">
                  <c:v>49</c:v>
                </c:pt>
                <c:pt idx="105">
                  <c:v>53</c:v>
                </c:pt>
                <c:pt idx="106">
                  <c:v>51</c:v>
                </c:pt>
                <c:pt idx="107">
                  <c:v>57</c:v>
                </c:pt>
                <c:pt idx="108">
                  <c:v>45</c:v>
                </c:pt>
                <c:pt idx="109">
                  <c:v>44</c:v>
                </c:pt>
                <c:pt idx="110">
                  <c:v>30</c:v>
                </c:pt>
                <c:pt idx="111">
                  <c:v>54</c:v>
                </c:pt>
                <c:pt idx="112">
                  <c:v>38</c:v>
                </c:pt>
                <c:pt idx="113">
                  <c:v>52</c:v>
                </c:pt>
                <c:pt idx="114">
                  <c:v>60</c:v>
                </c:pt>
                <c:pt idx="115">
                  <c:v>56</c:v>
                </c:pt>
                <c:pt idx="116">
                  <c:v>48</c:v>
                </c:pt>
                <c:pt idx="117">
                  <c:v>59</c:v>
                </c:pt>
                <c:pt idx="118">
                  <c:v>47</c:v>
                </c:pt>
                <c:pt idx="119">
                  <c:v>58</c:v>
                </c:pt>
              </c:numCache>
            </c:numRef>
          </c:xVal>
          <c:yVal>
            <c:numRef>
              <c:f>snf_005!$V$2:$V$121</c:f>
              <c:numCache>
                <c:formatCode>General</c:formatCode>
                <c:ptCount val="120"/>
                <c:pt idx="60">
                  <c:v>1</c:v>
                </c:pt>
                <c:pt idx="61">
                  <c:v>2</c:v>
                </c:pt>
                <c:pt idx="62">
                  <c:v>3</c:v>
                </c:pt>
                <c:pt idx="63">
                  <c:v>4</c:v>
                </c:pt>
                <c:pt idx="64">
                  <c:v>5</c:v>
                </c:pt>
                <c:pt idx="65">
                  <c:v>6.5</c:v>
                </c:pt>
                <c:pt idx="66">
                  <c:v>6.5</c:v>
                </c:pt>
                <c:pt idx="67">
                  <c:v>8</c:v>
                </c:pt>
                <c:pt idx="68">
                  <c:v>9</c:v>
                </c:pt>
                <c:pt idx="69">
                  <c:v>10.5</c:v>
                </c:pt>
                <c:pt idx="70">
                  <c:v>10.5</c:v>
                </c:pt>
                <c:pt idx="71">
                  <c:v>12</c:v>
                </c:pt>
                <c:pt idx="72">
                  <c:v>13</c:v>
                </c:pt>
                <c:pt idx="73">
                  <c:v>14</c:v>
                </c:pt>
                <c:pt idx="74">
                  <c:v>15</c:v>
                </c:pt>
                <c:pt idx="75">
                  <c:v>16</c:v>
                </c:pt>
                <c:pt idx="76">
                  <c:v>17</c:v>
                </c:pt>
                <c:pt idx="77">
                  <c:v>18</c:v>
                </c:pt>
                <c:pt idx="78">
                  <c:v>19</c:v>
                </c:pt>
                <c:pt idx="79">
                  <c:v>20.5</c:v>
                </c:pt>
                <c:pt idx="80">
                  <c:v>20.5</c:v>
                </c:pt>
                <c:pt idx="81">
                  <c:v>22</c:v>
                </c:pt>
                <c:pt idx="82">
                  <c:v>23</c:v>
                </c:pt>
                <c:pt idx="83">
                  <c:v>24</c:v>
                </c:pt>
                <c:pt idx="84">
                  <c:v>25</c:v>
                </c:pt>
                <c:pt idx="85">
                  <c:v>26</c:v>
                </c:pt>
                <c:pt idx="86">
                  <c:v>27</c:v>
                </c:pt>
                <c:pt idx="87">
                  <c:v>28</c:v>
                </c:pt>
                <c:pt idx="88">
                  <c:v>29</c:v>
                </c:pt>
                <c:pt idx="89">
                  <c:v>30</c:v>
                </c:pt>
                <c:pt idx="90">
                  <c:v>31</c:v>
                </c:pt>
                <c:pt idx="91">
                  <c:v>32</c:v>
                </c:pt>
                <c:pt idx="92">
                  <c:v>33</c:v>
                </c:pt>
                <c:pt idx="93">
                  <c:v>34</c:v>
                </c:pt>
                <c:pt idx="94">
                  <c:v>35</c:v>
                </c:pt>
                <c:pt idx="95">
                  <c:v>36</c:v>
                </c:pt>
                <c:pt idx="96">
                  <c:v>37</c:v>
                </c:pt>
                <c:pt idx="97">
                  <c:v>38.5</c:v>
                </c:pt>
                <c:pt idx="98">
                  <c:v>38.5</c:v>
                </c:pt>
                <c:pt idx="99">
                  <c:v>40</c:v>
                </c:pt>
                <c:pt idx="100">
                  <c:v>41</c:v>
                </c:pt>
                <c:pt idx="101">
                  <c:v>42</c:v>
                </c:pt>
                <c:pt idx="102">
                  <c:v>43</c:v>
                </c:pt>
                <c:pt idx="103">
                  <c:v>44</c:v>
                </c:pt>
                <c:pt idx="104">
                  <c:v>45</c:v>
                </c:pt>
                <c:pt idx="105">
                  <c:v>46</c:v>
                </c:pt>
                <c:pt idx="106">
                  <c:v>47</c:v>
                </c:pt>
                <c:pt idx="107">
                  <c:v>48</c:v>
                </c:pt>
                <c:pt idx="108">
                  <c:v>49</c:v>
                </c:pt>
                <c:pt idx="109">
                  <c:v>50</c:v>
                </c:pt>
                <c:pt idx="110">
                  <c:v>51</c:v>
                </c:pt>
                <c:pt idx="111">
                  <c:v>52</c:v>
                </c:pt>
                <c:pt idx="112">
                  <c:v>53</c:v>
                </c:pt>
                <c:pt idx="113">
                  <c:v>54</c:v>
                </c:pt>
                <c:pt idx="114">
                  <c:v>55</c:v>
                </c:pt>
                <c:pt idx="115">
                  <c:v>56</c:v>
                </c:pt>
                <c:pt idx="116">
                  <c:v>57</c:v>
                </c:pt>
                <c:pt idx="117">
                  <c:v>58</c:v>
                </c:pt>
                <c:pt idx="118">
                  <c:v>59</c:v>
                </c:pt>
                <c:pt idx="119">
                  <c:v>60</c:v>
                </c:pt>
              </c:numCache>
            </c:numRef>
          </c:yVal>
          <c:smooth val="0"/>
        </c:ser>
        <c:ser>
          <c:idx val="1"/>
          <c:order val="1"/>
          <c:tx>
            <c:v>Snacks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snf_005!$U$2:$U$121</c:f>
              <c:numCache>
                <c:formatCode>General</c:formatCode>
                <c:ptCount val="120"/>
                <c:pt idx="0">
                  <c:v>50</c:v>
                </c:pt>
                <c:pt idx="1">
                  <c:v>60</c:v>
                </c:pt>
                <c:pt idx="2">
                  <c:v>48</c:v>
                </c:pt>
                <c:pt idx="3">
                  <c:v>55</c:v>
                </c:pt>
                <c:pt idx="4">
                  <c:v>57</c:v>
                </c:pt>
                <c:pt idx="5">
                  <c:v>58</c:v>
                </c:pt>
                <c:pt idx="6">
                  <c:v>46</c:v>
                </c:pt>
                <c:pt idx="7">
                  <c:v>49</c:v>
                </c:pt>
                <c:pt idx="8">
                  <c:v>54</c:v>
                </c:pt>
                <c:pt idx="9">
                  <c:v>56</c:v>
                </c:pt>
                <c:pt idx="10">
                  <c:v>53</c:v>
                </c:pt>
                <c:pt idx="11">
                  <c:v>52</c:v>
                </c:pt>
                <c:pt idx="12">
                  <c:v>59</c:v>
                </c:pt>
                <c:pt idx="13">
                  <c:v>47</c:v>
                </c:pt>
                <c:pt idx="14">
                  <c:v>34</c:v>
                </c:pt>
                <c:pt idx="15">
                  <c:v>43</c:v>
                </c:pt>
                <c:pt idx="16">
                  <c:v>32</c:v>
                </c:pt>
                <c:pt idx="17">
                  <c:v>51</c:v>
                </c:pt>
                <c:pt idx="18">
                  <c:v>37</c:v>
                </c:pt>
                <c:pt idx="19">
                  <c:v>40</c:v>
                </c:pt>
                <c:pt idx="20">
                  <c:v>36</c:v>
                </c:pt>
                <c:pt idx="21">
                  <c:v>41</c:v>
                </c:pt>
                <c:pt idx="22">
                  <c:v>38</c:v>
                </c:pt>
                <c:pt idx="23">
                  <c:v>17</c:v>
                </c:pt>
                <c:pt idx="24">
                  <c:v>33</c:v>
                </c:pt>
                <c:pt idx="25">
                  <c:v>39</c:v>
                </c:pt>
                <c:pt idx="26">
                  <c:v>35</c:v>
                </c:pt>
                <c:pt idx="27">
                  <c:v>45</c:v>
                </c:pt>
                <c:pt idx="28">
                  <c:v>18</c:v>
                </c:pt>
                <c:pt idx="29">
                  <c:v>44</c:v>
                </c:pt>
                <c:pt idx="30">
                  <c:v>29</c:v>
                </c:pt>
                <c:pt idx="31">
                  <c:v>42</c:v>
                </c:pt>
                <c:pt idx="32">
                  <c:v>16</c:v>
                </c:pt>
                <c:pt idx="33">
                  <c:v>23</c:v>
                </c:pt>
                <c:pt idx="34">
                  <c:v>19</c:v>
                </c:pt>
                <c:pt idx="35">
                  <c:v>12</c:v>
                </c:pt>
                <c:pt idx="36">
                  <c:v>11</c:v>
                </c:pt>
                <c:pt idx="37">
                  <c:v>27</c:v>
                </c:pt>
                <c:pt idx="38">
                  <c:v>21</c:v>
                </c:pt>
                <c:pt idx="39">
                  <c:v>31</c:v>
                </c:pt>
                <c:pt idx="40">
                  <c:v>22</c:v>
                </c:pt>
                <c:pt idx="41">
                  <c:v>5</c:v>
                </c:pt>
                <c:pt idx="42">
                  <c:v>24</c:v>
                </c:pt>
                <c:pt idx="43">
                  <c:v>25</c:v>
                </c:pt>
                <c:pt idx="44">
                  <c:v>30</c:v>
                </c:pt>
                <c:pt idx="45">
                  <c:v>26</c:v>
                </c:pt>
                <c:pt idx="46">
                  <c:v>14</c:v>
                </c:pt>
                <c:pt idx="47">
                  <c:v>28</c:v>
                </c:pt>
                <c:pt idx="48">
                  <c:v>7</c:v>
                </c:pt>
                <c:pt idx="49">
                  <c:v>9</c:v>
                </c:pt>
                <c:pt idx="50">
                  <c:v>13</c:v>
                </c:pt>
                <c:pt idx="51">
                  <c:v>8</c:v>
                </c:pt>
                <c:pt idx="52">
                  <c:v>10</c:v>
                </c:pt>
                <c:pt idx="53">
                  <c:v>6</c:v>
                </c:pt>
                <c:pt idx="54">
                  <c:v>15</c:v>
                </c:pt>
                <c:pt idx="55">
                  <c:v>2</c:v>
                </c:pt>
                <c:pt idx="56">
                  <c:v>20</c:v>
                </c:pt>
                <c:pt idx="57">
                  <c:v>1</c:v>
                </c:pt>
                <c:pt idx="58">
                  <c:v>4</c:v>
                </c:pt>
                <c:pt idx="59">
                  <c:v>3</c:v>
                </c:pt>
                <c:pt idx="60">
                  <c:v>10</c:v>
                </c:pt>
                <c:pt idx="61">
                  <c:v>7</c:v>
                </c:pt>
                <c:pt idx="62">
                  <c:v>2</c:v>
                </c:pt>
                <c:pt idx="63">
                  <c:v>1</c:v>
                </c:pt>
                <c:pt idx="64">
                  <c:v>9</c:v>
                </c:pt>
                <c:pt idx="65">
                  <c:v>25</c:v>
                </c:pt>
                <c:pt idx="66">
                  <c:v>3</c:v>
                </c:pt>
                <c:pt idx="67">
                  <c:v>6</c:v>
                </c:pt>
                <c:pt idx="68">
                  <c:v>13</c:v>
                </c:pt>
                <c:pt idx="69">
                  <c:v>28</c:v>
                </c:pt>
                <c:pt idx="70">
                  <c:v>5</c:v>
                </c:pt>
                <c:pt idx="71">
                  <c:v>24</c:v>
                </c:pt>
                <c:pt idx="72">
                  <c:v>23</c:v>
                </c:pt>
                <c:pt idx="73">
                  <c:v>29</c:v>
                </c:pt>
                <c:pt idx="74">
                  <c:v>11</c:v>
                </c:pt>
                <c:pt idx="75">
                  <c:v>15</c:v>
                </c:pt>
                <c:pt idx="76">
                  <c:v>4</c:v>
                </c:pt>
                <c:pt idx="77">
                  <c:v>19</c:v>
                </c:pt>
                <c:pt idx="78">
                  <c:v>17</c:v>
                </c:pt>
                <c:pt idx="79">
                  <c:v>50</c:v>
                </c:pt>
                <c:pt idx="80">
                  <c:v>34</c:v>
                </c:pt>
                <c:pt idx="81">
                  <c:v>46</c:v>
                </c:pt>
                <c:pt idx="82">
                  <c:v>36</c:v>
                </c:pt>
                <c:pt idx="83">
                  <c:v>33</c:v>
                </c:pt>
                <c:pt idx="84">
                  <c:v>27</c:v>
                </c:pt>
                <c:pt idx="85">
                  <c:v>8</c:v>
                </c:pt>
                <c:pt idx="86">
                  <c:v>18</c:v>
                </c:pt>
                <c:pt idx="87">
                  <c:v>32</c:v>
                </c:pt>
                <c:pt idx="88">
                  <c:v>20</c:v>
                </c:pt>
                <c:pt idx="89">
                  <c:v>21</c:v>
                </c:pt>
                <c:pt idx="90">
                  <c:v>37</c:v>
                </c:pt>
                <c:pt idx="91">
                  <c:v>35</c:v>
                </c:pt>
                <c:pt idx="92">
                  <c:v>16</c:v>
                </c:pt>
                <c:pt idx="93">
                  <c:v>22</c:v>
                </c:pt>
                <c:pt idx="94">
                  <c:v>43</c:v>
                </c:pt>
                <c:pt idx="95">
                  <c:v>31</c:v>
                </c:pt>
                <c:pt idx="96">
                  <c:v>12</c:v>
                </c:pt>
                <c:pt idx="97">
                  <c:v>42</c:v>
                </c:pt>
                <c:pt idx="98">
                  <c:v>41</c:v>
                </c:pt>
                <c:pt idx="99">
                  <c:v>39</c:v>
                </c:pt>
                <c:pt idx="100">
                  <c:v>55</c:v>
                </c:pt>
                <c:pt idx="101">
                  <c:v>40</c:v>
                </c:pt>
                <c:pt idx="102">
                  <c:v>26</c:v>
                </c:pt>
                <c:pt idx="103">
                  <c:v>14</c:v>
                </c:pt>
                <c:pt idx="104">
                  <c:v>49</c:v>
                </c:pt>
                <c:pt idx="105">
                  <c:v>53</c:v>
                </c:pt>
                <c:pt idx="106">
                  <c:v>51</c:v>
                </c:pt>
                <c:pt idx="107">
                  <c:v>57</c:v>
                </c:pt>
                <c:pt idx="108">
                  <c:v>45</c:v>
                </c:pt>
                <c:pt idx="109">
                  <c:v>44</c:v>
                </c:pt>
                <c:pt idx="110">
                  <c:v>30</c:v>
                </c:pt>
                <c:pt idx="111">
                  <c:v>54</c:v>
                </c:pt>
                <c:pt idx="112">
                  <c:v>38</c:v>
                </c:pt>
                <c:pt idx="113">
                  <c:v>52</c:v>
                </c:pt>
                <c:pt idx="114">
                  <c:v>60</c:v>
                </c:pt>
                <c:pt idx="115">
                  <c:v>56</c:v>
                </c:pt>
                <c:pt idx="116">
                  <c:v>48</c:v>
                </c:pt>
                <c:pt idx="117">
                  <c:v>59</c:v>
                </c:pt>
                <c:pt idx="118">
                  <c:v>47</c:v>
                </c:pt>
                <c:pt idx="119">
                  <c:v>58</c:v>
                </c:pt>
              </c:numCache>
            </c:numRef>
          </c:xVal>
          <c:yVal>
            <c:numRef>
              <c:f>snf_005!$W$2:$W$121</c:f>
              <c:numCache>
                <c:formatCode>General</c:formatCode>
                <c:ptCount val="120"/>
                <c:pt idx="0">
                  <c:v>59</c:v>
                </c:pt>
                <c:pt idx="1">
                  <c:v>59</c:v>
                </c:pt>
                <c:pt idx="2">
                  <c:v>59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53.5</c:v>
                </c:pt>
                <c:pt idx="7">
                  <c:v>53.5</c:v>
                </c:pt>
                <c:pt idx="8">
                  <c:v>51.5</c:v>
                </c:pt>
                <c:pt idx="9">
                  <c:v>51.5</c:v>
                </c:pt>
                <c:pt idx="10">
                  <c:v>49.5</c:v>
                </c:pt>
                <c:pt idx="11">
                  <c:v>49.5</c:v>
                </c:pt>
                <c:pt idx="12">
                  <c:v>48</c:v>
                </c:pt>
                <c:pt idx="13">
                  <c:v>47</c:v>
                </c:pt>
                <c:pt idx="14">
                  <c:v>46</c:v>
                </c:pt>
                <c:pt idx="15">
                  <c:v>44.5</c:v>
                </c:pt>
                <c:pt idx="16">
                  <c:v>44.5</c:v>
                </c:pt>
                <c:pt idx="17">
                  <c:v>43</c:v>
                </c:pt>
                <c:pt idx="18">
                  <c:v>42</c:v>
                </c:pt>
                <c:pt idx="19">
                  <c:v>41</c:v>
                </c:pt>
                <c:pt idx="20">
                  <c:v>40</c:v>
                </c:pt>
                <c:pt idx="21">
                  <c:v>38.5</c:v>
                </c:pt>
                <c:pt idx="22">
                  <c:v>38.5</c:v>
                </c:pt>
                <c:pt idx="23">
                  <c:v>36</c:v>
                </c:pt>
                <c:pt idx="24">
                  <c:v>36</c:v>
                </c:pt>
                <c:pt idx="25">
                  <c:v>36</c:v>
                </c:pt>
                <c:pt idx="26">
                  <c:v>34</c:v>
                </c:pt>
                <c:pt idx="27">
                  <c:v>33</c:v>
                </c:pt>
                <c:pt idx="28">
                  <c:v>32</c:v>
                </c:pt>
                <c:pt idx="29">
                  <c:v>31</c:v>
                </c:pt>
                <c:pt idx="30">
                  <c:v>30</c:v>
                </c:pt>
                <c:pt idx="31">
                  <c:v>29</c:v>
                </c:pt>
                <c:pt idx="32">
                  <c:v>28</c:v>
                </c:pt>
                <c:pt idx="33">
                  <c:v>27</c:v>
                </c:pt>
                <c:pt idx="34">
                  <c:v>26</c:v>
                </c:pt>
                <c:pt idx="35">
                  <c:v>25</c:v>
                </c:pt>
                <c:pt idx="36">
                  <c:v>24</c:v>
                </c:pt>
                <c:pt idx="37">
                  <c:v>23</c:v>
                </c:pt>
                <c:pt idx="38">
                  <c:v>22</c:v>
                </c:pt>
                <c:pt idx="39">
                  <c:v>21</c:v>
                </c:pt>
                <c:pt idx="40">
                  <c:v>20</c:v>
                </c:pt>
                <c:pt idx="41">
                  <c:v>19</c:v>
                </c:pt>
                <c:pt idx="42">
                  <c:v>17.5</c:v>
                </c:pt>
                <c:pt idx="43">
                  <c:v>17.5</c:v>
                </c:pt>
                <c:pt idx="44">
                  <c:v>16</c:v>
                </c:pt>
                <c:pt idx="45">
                  <c:v>15</c:v>
                </c:pt>
                <c:pt idx="46">
                  <c:v>14</c:v>
                </c:pt>
                <c:pt idx="47">
                  <c:v>12.5</c:v>
                </c:pt>
                <c:pt idx="48">
                  <c:v>12.5</c:v>
                </c:pt>
                <c:pt idx="49">
                  <c:v>11</c:v>
                </c:pt>
                <c:pt idx="50">
                  <c:v>10</c:v>
                </c:pt>
                <c:pt idx="51">
                  <c:v>9</c:v>
                </c:pt>
                <c:pt idx="52">
                  <c:v>8</c:v>
                </c:pt>
                <c:pt idx="53">
                  <c:v>7</c:v>
                </c:pt>
                <c:pt idx="54">
                  <c:v>6</c:v>
                </c:pt>
                <c:pt idx="55">
                  <c:v>5</c:v>
                </c:pt>
                <c:pt idx="56">
                  <c:v>4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43456560"/>
        <c:axId val="-1843458736"/>
      </c:scatterChart>
      <c:valAx>
        <c:axId val="-1843456560"/>
        <c:scaling>
          <c:orientation val="minMax"/>
          <c:max val="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Colley's Ranking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458736"/>
        <c:crosses val="autoZero"/>
        <c:crossBetween val="midCat"/>
        <c:majorUnit val="10"/>
      </c:valAx>
      <c:valAx>
        <c:axId val="-1843458736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Liking via BDM protocol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456560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4203620380785736"/>
          <c:y val="5.8895842417092011E-2"/>
          <c:w val="0.17095404741074036"/>
          <c:h val="0.136543896996588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Sanity NoGo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4.3301587928714601E-2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4.3301587928714601E-2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Sanity Go</c:v>
                </c:pt>
                <c:pt idx="1">
                  <c:v>Sanity NoGo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0.74596088435374197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Sanity Go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4.9097767360950402E-2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4.9097767360950402E-2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Sanity Go</c:v>
                </c:pt>
                <c:pt idx="1">
                  <c:v>Sanity NoGo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0.66509353741496602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843456016"/>
        <c:axId val="-1843455472"/>
      </c:barChart>
      <c:catAx>
        <c:axId val="-1843456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843455472"/>
        <c:crosses val="autoZero"/>
        <c:auto val="1"/>
        <c:lblAlgn val="ctr"/>
        <c:lblOffset val="100"/>
        <c:noMultiLvlLbl val="0"/>
      </c:catAx>
      <c:valAx>
        <c:axId val="-1843455472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High</a:t>
                </a:r>
                <a:r>
                  <a:rPr lang="en-US" baseline="0" dirty="0" smtClean="0"/>
                  <a:t> chosen proportion</a:t>
                </a:r>
              </a:p>
            </c:rich>
          </c:tx>
          <c:layout>
            <c:manualLayout>
              <c:xMode val="edge"/>
              <c:yMode val="edge"/>
              <c:x val="5.4881889763779513E-3"/>
              <c:y val="0.144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18434560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4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2.79034749083674E-2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2.79034749083674E-2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0.56901517878949004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1.9605303967642901E-2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1.9605303967642901E-2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0.52697943200085595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10606208"/>
        <c:axId val="-1910601312"/>
      </c:barChart>
      <c:catAx>
        <c:axId val="-1910606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10601312"/>
        <c:crosses val="autoZero"/>
        <c:auto val="1"/>
        <c:lblAlgn val="ctr"/>
        <c:lblOffset val="100"/>
        <c:noMultiLvlLbl val="0"/>
      </c:catAx>
      <c:valAx>
        <c:axId val="-1910601312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Go chosen</a:t>
                </a:r>
                <a:r>
                  <a:rPr lang="en-US" baseline="0" dirty="0" smtClean="0"/>
                  <a:t> proportion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7.2628421447319094E-4"/>
              <c:y val="0.169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1910606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769096456692913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4.5500000000000013E-2"/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0.56794213719661601</c:v>
                </c:pt>
                <c:pt idx="3">
                  <c:v>0.57738154921086404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2.7434968716266699E-2</c:v>
                  </c:pt>
                  <c:pt idx="1">
                    <c:v>2.52954994405362E-2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0.58058653684870298</c:v>
                </c:pt>
                <c:pt idx="1">
                  <c:v>0.49576405993431899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10605120"/>
        <c:axId val="-1910599136"/>
      </c:barChart>
      <c:catAx>
        <c:axId val="-1910605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910599136"/>
        <c:crosses val="autoZero"/>
        <c:auto val="1"/>
        <c:lblAlgn val="ctr"/>
        <c:lblOffset val="100"/>
        <c:noMultiLvlLbl val="0"/>
      </c:catAx>
      <c:valAx>
        <c:axId val="-1910599136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5.991001124859395E-2"/>
              <c:y val="0.195034765391168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910605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3.8100000000000009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 formatCode="0.00">
                  <c:v>0.66440706458086896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0">
                  <c:v>0.63362973456902205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040276160"/>
        <c:axId val="-2040271264"/>
      </c:barChart>
      <c:catAx>
        <c:axId val="-204027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40271264"/>
        <c:crosses val="autoZero"/>
        <c:auto val="1"/>
        <c:lblAlgn val="ctr"/>
        <c:lblOffset val="100"/>
        <c:noMultiLvlLbl val="0"/>
      </c:catAx>
      <c:valAx>
        <c:axId val="-2040271264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4027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387889013873271"/>
          <c:y val="5.6210875984251958E-2"/>
          <c:w val="0.77870614387487314"/>
          <c:h val="0.7690964566929139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invertIfNegative val="0"/>
          <c:errBars>
            <c:errBarType val="both"/>
            <c:errValType val="fixedVal"/>
            <c:noEndCap val="0"/>
            <c:val val="3.8100000000000009E-2"/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0.46799660005826599</c:v>
                </c:pt>
                <c:pt idx="3">
                  <c:v>0.66440706458086896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3.36354519677797E-2</c:v>
                  </c:pt>
                  <c:pt idx="1">
                    <c:v>3.0417321484998001E-2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High-High          is GO</c:v>
                </c:pt>
                <c:pt idx="1">
                  <c:v>High-Middle        is Go</c:v>
                </c:pt>
                <c:pt idx="2">
                  <c:v>Low-Low            is GO</c:v>
                </c:pt>
                <c:pt idx="3">
                  <c:v>Low-Middle        is Go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0.63362973456902205</c:v>
                </c:pt>
                <c:pt idx="1">
                  <c:v>0.396177796758303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843453840"/>
        <c:axId val="-1843461456"/>
      </c:barChart>
      <c:catAx>
        <c:axId val="-1843453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843461456"/>
        <c:crosses val="autoZero"/>
        <c:auto val="1"/>
        <c:lblAlgn val="ctr"/>
        <c:lblOffset val="100"/>
        <c:noMultiLvlLbl val="0"/>
      </c:catAx>
      <c:valAx>
        <c:axId val="-1843461456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2.9297766350634746E-2"/>
              <c:y val="0.159947046092922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843453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4"/>
          <c:y val="5.6210875984251958E-2"/>
          <c:w val="0.75445688038995118"/>
          <c:h val="0.8253464566929136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Sheet1!$E$3</c:f>
                <c:numCache>
                  <c:formatCode>General</c:formatCode>
                  <c:ptCount val="1"/>
                  <c:pt idx="0">
                    <c:v>4.7501095827522301E-2</c:v>
                  </c:pt>
                </c:numCache>
              </c:numRef>
            </c:plus>
            <c:minus>
              <c:numRef>
                <c:f>Sheet1!$E$3</c:f>
                <c:numCache>
                  <c:formatCode>General</c:formatCode>
                  <c:ptCount val="1"/>
                  <c:pt idx="0">
                    <c:v>4.7501095827522301E-2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1">
                  <c:v>0.60992181666158296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3.9987306804589402E-2</c:v>
                  </c:pt>
                </c:numCache>
              </c:numRef>
            </c:plus>
            <c:minus>
              <c:numRef>
                <c:f>Sheet1!$E$2</c:f>
                <c:numCache>
                  <c:formatCode>General</c:formatCode>
                  <c:ptCount val="1"/>
                  <c:pt idx="0">
                    <c:v>3.9987306804589402E-2</c:v>
                  </c:pt>
                </c:numCache>
              </c:numRef>
            </c:minus>
          </c:errBars>
          <c:cat>
            <c:strRef>
              <c:f>Sheet1!$A$2:$A$3</c:f>
              <c:strCache>
                <c:ptCount val="2"/>
                <c:pt idx="0">
                  <c:v>High Value</c:v>
                </c:pt>
                <c:pt idx="1">
                  <c:v>Low Value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0.66260428420926099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735742048"/>
        <c:axId val="-1735740960"/>
      </c:barChart>
      <c:catAx>
        <c:axId val="-1735742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35740960"/>
        <c:crosses val="autoZero"/>
        <c:auto val="1"/>
        <c:lblAlgn val="ctr"/>
        <c:lblOffset val="100"/>
        <c:noMultiLvlLbl val="0"/>
      </c:catAx>
      <c:valAx>
        <c:axId val="-1735740960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Go chosen</a:t>
                </a:r>
                <a:r>
                  <a:rPr lang="en-US" baseline="0" dirty="0" smtClean="0"/>
                  <a:t> proportion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7.2628421447319094E-4"/>
              <c:y val="0.16904798228346463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-1735742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24015748031519"/>
          <c:y val="5.6210875984251958E-2"/>
          <c:w val="0.75445688038995118"/>
          <c:h val="0.769096456692913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fixedVal"/>
            <c:noEndCap val="0"/>
            <c:val val="4.5500000000000013E-2"/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 formatCode="0.00">
                  <c:v>0.63703767560664104</c:v>
                </c:pt>
                <c:pt idx="3" formatCode="0.00">
                  <c:v>0.60154238836802798</c:v>
                </c:pt>
              </c:numCache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4.6934399179908097E-2</c:v>
                  </c:pt>
                  <c:pt idx="1">
                    <c:v>4.3551007109268097E-2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4.6934399179908097E-2</c:v>
                  </c:pt>
                  <c:pt idx="1">
                    <c:v>4.3551007109268097E-2</c:v>
                  </c:pt>
                </c:numCache>
              </c:numRef>
            </c:minus>
          </c:errBars>
          <c:cat>
            <c:strRef>
              <c:f>Sheet1!$A$2:$A$5</c:f>
              <c:strCache>
                <c:ptCount val="4"/>
                <c:pt idx="0">
                  <c:v>High_High Value</c:v>
                </c:pt>
                <c:pt idx="1">
                  <c:v>High_Middle Value</c:v>
                </c:pt>
                <c:pt idx="2">
                  <c:v>Low_Middle Value</c:v>
                </c:pt>
                <c:pt idx="3">
                  <c:v>Low_Low Value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0.65801612903225803</c:v>
                </c:pt>
                <c:pt idx="1">
                  <c:v>0.65797043010752698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735736608"/>
        <c:axId val="-1735743136"/>
      </c:barChart>
      <c:catAx>
        <c:axId val="-1735736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735743136"/>
        <c:crosses val="autoZero"/>
        <c:auto val="1"/>
        <c:lblAlgn val="ctr"/>
        <c:lblOffset val="100"/>
        <c:noMultiLvlLbl val="0"/>
      </c:catAx>
      <c:valAx>
        <c:axId val="-1735743136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Go chosen proportion</a:t>
                </a:r>
              </a:p>
            </c:rich>
          </c:tx>
          <c:layout>
            <c:manualLayout>
              <c:xMode val="edge"/>
              <c:yMode val="edge"/>
              <c:x val="5.991001124859395E-2"/>
              <c:y val="0.195034765391168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735736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7127-C768-4F47-AFAE-BF650D88F45D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CC07A-5849-4219-B23A-A32B2339E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9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3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P=0.003</a:t>
            </a:r>
            <a:r>
              <a:rPr lang="en-US" baseline="0" dirty="0" smtClean="0"/>
              <a:t>, HH; p=0.03,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0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8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P=0.002</a:t>
            </a:r>
            <a:r>
              <a:rPr lang="en-US" baseline="0" dirty="0" smtClean="0"/>
              <a:t>, HH; p=0.03,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8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4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. </a:t>
            </a:r>
            <a:r>
              <a:rPr lang="en-US" dirty="0" smtClean="0"/>
              <a:t>People are accustomed to faces from pictures i.e. social networks, dating websites etc. (Cao et al, 2014).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. </a:t>
            </a:r>
            <a:r>
              <a:rPr lang="en-US" dirty="0" smtClean="0"/>
              <a:t>People are accustomed to faces from pictures i.e. social networks, dating websites etc. </a:t>
            </a:r>
            <a:r>
              <a:rPr lang="en-US" smtClean="0"/>
              <a:t>(Cao et al, 2014).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6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4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0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CC07A-5849-4219-B23A-A32B2339EF6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3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1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1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32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39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2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7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44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23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92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F930C1-C676-4B57-BE0D-984D71F994EC}" type="datetimeFigureOut">
              <a:rPr lang="en-US" smtClean="0"/>
              <a:pPr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AA278-B4F0-44F2-93C3-CEF06B39CC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2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jpeg"/><Relationship Id="rId4" Type="http://schemas.openxmlformats.org/officeDocument/2006/relationships/image" Target="../media/image6.tiff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7" Type="http://schemas.openxmlformats.org/officeDocument/2006/relationships/image" Target="../media/image38.jpeg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0"/>
            <a:ext cx="8991600" cy="35661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chemeClr val="tx1"/>
                </a:solidFill>
              </a:rPr>
              <a:t>The Neural Basis of Preferences Construction and Modification:</a:t>
            </a:r>
            <a:r>
              <a:rPr lang="he-IL" sz="6700" dirty="0" smtClean="0">
                <a:solidFill>
                  <a:schemeClr val="tx1"/>
                </a:solidFill>
              </a:rPr>
              <a:t/>
            </a:r>
            <a:br>
              <a:rPr lang="he-IL" sz="67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Novel findings from cue-approach paradigm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9277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07/05/2015</a:t>
            </a:r>
          </a:p>
          <a:p>
            <a:pPr algn="ctr"/>
            <a:endParaRPr lang="en-US" sz="100" dirty="0"/>
          </a:p>
          <a:p>
            <a:pPr algn="ctr"/>
            <a:r>
              <a:rPr lang="en-US" dirty="0" smtClean="0"/>
              <a:t>Tom Salomon </a:t>
            </a:r>
          </a:p>
          <a:p>
            <a:pPr algn="ctr"/>
            <a:r>
              <a:rPr lang="en-US" dirty="0" smtClean="0"/>
              <a:t>Dr. Tom Schonberg’s Lab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75" y="4756290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130" idx="0"/>
            <a:endCxn id="14" idx="1"/>
          </p:cNvCxnSpPr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Chevron 56"/>
          <p:cNvSpPr/>
          <p:nvPr/>
        </p:nvSpPr>
        <p:spPr>
          <a:xfrm rot="5400000">
            <a:off x="8181390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63" y="340489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672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urved Connector 21"/>
          <p:cNvCxnSpPr/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67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4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05" y="19050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197" y="4756290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63" y="340489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130" idx="0"/>
            <a:endCxn id="14" idx="1"/>
          </p:cNvCxnSpPr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2" idx="1"/>
            <a:endCxn id="5130" idx="3"/>
          </p:cNvCxnSpPr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Chevron 43"/>
          <p:cNvSpPr/>
          <p:nvPr/>
        </p:nvSpPr>
        <p:spPr>
          <a:xfrm rot="5400000">
            <a:off x="8181390" y="2857500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5400000">
            <a:off x="8181390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87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0800000">
            <a:off x="3738993" y="3587015"/>
            <a:ext cx="225667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Chevron 43"/>
          <p:cNvSpPr/>
          <p:nvPr/>
        </p:nvSpPr>
        <p:spPr>
          <a:xfrm rot="5400000">
            <a:off x="8182015" y="2857500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5400000">
            <a:off x="8182015" y="4208892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8182015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64" y="4393157"/>
            <a:ext cx="739536" cy="78179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14205"/>
            <a:ext cx="739536" cy="78179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65562"/>
            <a:ext cx="739536" cy="7817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3" y="4381546"/>
            <a:ext cx="739536" cy="78179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80605"/>
            <a:ext cx="739536" cy="7817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2008161"/>
            <a:ext cx="739536" cy="7817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74" y="3279065"/>
            <a:ext cx="739536" cy="78179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3312797"/>
            <a:ext cx="739536" cy="7817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89" y="1907923"/>
            <a:ext cx="739536" cy="7817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4704605"/>
            <a:ext cx="739536" cy="78179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7" y="4443532"/>
            <a:ext cx="739536" cy="78179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6" y="6000005"/>
            <a:ext cx="739536" cy="7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8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384337"/>
              </p:ext>
            </p:extLst>
          </p:nvPr>
        </p:nvGraphicFramePr>
        <p:xfrm>
          <a:off x="1905000" y="2362200"/>
          <a:ext cx="4800600" cy="389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0" y="2514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Spearman’s correlation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Faces: </a:t>
            </a:r>
            <a:r>
              <a:rPr lang="el-GR" dirty="0" smtClean="0">
                <a:solidFill>
                  <a:schemeClr val="accent2">
                    <a:lumMod val="75000"/>
                  </a:schemeClr>
                </a:solidFill>
              </a:rPr>
              <a:t>ρ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= 0.79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Snacks: </a:t>
            </a:r>
            <a:r>
              <a:rPr lang="el-GR" dirty="0">
                <a:solidFill>
                  <a:schemeClr val="accent5">
                    <a:lumMod val="75000"/>
                  </a:schemeClr>
                </a:solidFill>
              </a:rPr>
              <a:t>ρ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0.89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9000" y="2145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Subject #5</a:t>
            </a:r>
          </a:p>
        </p:txBody>
      </p:sp>
    </p:spTree>
    <p:extLst>
      <p:ext uri="{BB962C8B-B14F-4D97-AF65-F5344CB8AC3E}">
        <p14:creationId xmlns:p14="http://schemas.microsoft.com/office/powerpoint/2010/main" val="52867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1958496"/>
              </p:ext>
            </p:extLst>
          </p:nvPr>
        </p:nvGraphicFramePr>
        <p:xfrm>
          <a:off x="1905000" y="2362200"/>
          <a:ext cx="4800600" cy="389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0" y="2514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Spearman’s correlation</a:t>
            </a:r>
          </a:p>
          <a:p>
            <a:r>
              <a:rPr lang="en-US" dirty="0" smtClean="0"/>
              <a:t>Faces: </a:t>
            </a:r>
            <a:r>
              <a:rPr lang="el-GR" dirty="0" smtClean="0"/>
              <a:t>ρ</a:t>
            </a:r>
            <a:r>
              <a:rPr lang="en-US" dirty="0" smtClean="0"/>
              <a:t> = 0.79</a:t>
            </a:r>
          </a:p>
          <a:p>
            <a:r>
              <a:rPr lang="en-US" dirty="0" smtClean="0"/>
              <a:t>Snacks: </a:t>
            </a:r>
            <a:r>
              <a:rPr lang="el-GR" dirty="0"/>
              <a:t>ρ</a:t>
            </a:r>
            <a:r>
              <a:rPr lang="en-US" dirty="0"/>
              <a:t> = </a:t>
            </a:r>
            <a:r>
              <a:rPr lang="en-US" dirty="0" smtClean="0"/>
              <a:t>0.89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9000" y="2145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Subject #5</a:t>
            </a:r>
          </a:p>
        </p:txBody>
      </p:sp>
    </p:spTree>
    <p:extLst>
      <p:ext uri="{BB962C8B-B14F-4D97-AF65-F5344CB8AC3E}">
        <p14:creationId xmlns:p14="http://schemas.microsoft.com/office/powerpoint/2010/main" val="1646043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05200"/>
            <a:ext cx="1320800" cy="1396274"/>
          </a:xfrm>
          <a:prstGeom prst="rect">
            <a:avLst/>
          </a:prstGeom>
        </p:spPr>
      </p:pic>
      <p:pic>
        <p:nvPicPr>
          <p:cNvPr id="7170" name="Picture 2" descr="http://www.clker.com/cliparts/a/7/f/e/11954453311766433919speaker_icon_winston_wil_01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85760"/>
            <a:ext cx="758825" cy="6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24000" y="5257800"/>
            <a:ext cx="18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12 repetitions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505200"/>
            <a:ext cx="1320800" cy="1396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24600" y="3493589"/>
            <a:ext cx="1320800" cy="1396274"/>
          </a:xfrm>
          <a:prstGeom prst="rect">
            <a:avLst/>
          </a:prstGeom>
          <a:noFill/>
          <a:ln w="57150">
            <a:solidFill>
              <a:srgbClr val="00F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5257800"/>
            <a:ext cx="176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4 repetitions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39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Probe Comparisons</a:t>
            </a:r>
            <a:endParaRPr lang="en-US" dirty="0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717774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01707695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2565162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0391620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1" y="2602468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Highest Values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Lowest Values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876301" y="23241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876300" y="43053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3886200" y="2895600"/>
            <a:ext cx="381000" cy="43434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6629400" y="45720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886201" y="914400"/>
            <a:ext cx="381000" cy="43434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6629401" y="25908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766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 Values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5217000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Low-Sanity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 Values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High-Sanity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8" name="Picture 4" descr="C:\Dropbox\Experiment_Israel\Codes\Boost_faces\stim\108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09" y="1371600"/>
            <a:ext cx="1191892" cy="1260000"/>
          </a:xfrm>
          <a:prstGeom prst="rect">
            <a:avLst/>
          </a:prstGeom>
          <a:noFill/>
        </p:spPr>
      </p:pic>
      <p:pic>
        <p:nvPicPr>
          <p:cNvPr id="1029" name="Picture 5" descr="C:\Dropbox\Experiment_Israel\Codes\Boost_faces\stim\01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0" name="Picture 6" descr="C:\Dropbox\Experiment_Israel\Codes\Boost_faces\stim\129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1" name="Picture 7" descr="C:\Dropbox\Experiment_Israel\Codes\Boost_faces\stim\02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2" name="Picture 8" descr="C:\Dropbox\Experiment_Israel\Codes\Boost_faces\stim\003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6308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3" name="Picture 9" descr="C:\Dropbox\Experiment_Israel\Codes\Boost_faces\stim\117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75708" y="5521800"/>
            <a:ext cx="1191892" cy="1260000"/>
          </a:xfrm>
          <a:prstGeom prst="rect">
            <a:avLst/>
          </a:prstGeom>
          <a:noFill/>
        </p:spPr>
      </p:pic>
      <p:sp>
        <p:nvSpPr>
          <p:cNvPr id="31" name="Curved Left Arrow 30"/>
          <p:cNvSpPr/>
          <p:nvPr/>
        </p:nvSpPr>
        <p:spPr>
          <a:xfrm>
            <a:off x="8610600" y="3657600"/>
            <a:ext cx="381000" cy="914400"/>
          </a:xfrm>
          <a:prstGeom prst="curved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20" grpId="0" animBg="1"/>
      <p:bldP spid="21" grpId="0" animBg="1"/>
      <p:bldP spid="22" grpId="0" animBg="1"/>
      <p:bldP spid="24" grpId="0" animBg="1"/>
      <p:bldP spid="25" grpId="0"/>
      <p:bldP spid="27" grpId="0"/>
      <p:bldP spid="28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Probe Comparisons</a:t>
            </a:r>
            <a:endParaRPr lang="en-US" dirty="0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164489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0784883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82296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13668838"/>
              </p:ext>
            </p:extLst>
          </p:nvPr>
        </p:nvGraphicFramePr>
        <p:xfrm>
          <a:off x="228600" y="32766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9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7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5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30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10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8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6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4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latin typeface="+mj-lt"/>
                        </a:rPr>
                        <a:t>2</a:t>
                      </a:r>
                      <a:endParaRPr lang="en-US" b="1" dirty="0">
                        <a:ln>
                          <a:noFill/>
                        </a:ln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04907206"/>
              </p:ext>
            </p:extLst>
          </p:nvPr>
        </p:nvGraphicFramePr>
        <p:xfrm>
          <a:off x="228600" y="4114800"/>
          <a:ext cx="8229600" cy="7620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51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53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55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57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59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38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48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52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54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56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58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1" y="2602468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Highest Values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Lowest Values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876301" y="23241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876300" y="4305300"/>
            <a:ext cx="381000" cy="15240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6629400" y="45720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6629401" y="2590800"/>
            <a:ext cx="381000" cy="990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72200" y="5217000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Low-Sanity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1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High-Sanity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8" name="Picture 4" descr="C:\Dropbox\Experiment_Israel\Codes\Boost_faces\stim\108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09" y="1371600"/>
            <a:ext cx="1191892" cy="1260000"/>
          </a:xfrm>
          <a:prstGeom prst="rect">
            <a:avLst/>
          </a:prstGeom>
          <a:noFill/>
        </p:spPr>
      </p:pic>
      <p:pic>
        <p:nvPicPr>
          <p:cNvPr id="1029" name="Picture 5" descr="C:\Dropbox\Experiment_Israel\Codes\Boost_faces\stim\01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0" name="Picture 6" descr="C:\Dropbox\Experiment_Israel\Codes\Boost_faces\stim\129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1" y="1371600"/>
            <a:ext cx="1191892" cy="1260000"/>
          </a:xfrm>
          <a:prstGeom prst="rect">
            <a:avLst/>
          </a:prstGeom>
          <a:noFill/>
        </p:spPr>
      </p:pic>
      <p:pic>
        <p:nvPicPr>
          <p:cNvPr id="1031" name="Picture 7" descr="C:\Dropbox\Experiment_Israel\Codes\Boost_faces\stim\02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2" name="Picture 8" descr="C:\Dropbox\Experiment_Israel\Codes\Boost_faces\stim\003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6308" y="5486400"/>
            <a:ext cx="1191892" cy="1260000"/>
          </a:xfrm>
          <a:prstGeom prst="rect">
            <a:avLst/>
          </a:prstGeom>
          <a:noFill/>
        </p:spPr>
      </p:pic>
      <p:pic>
        <p:nvPicPr>
          <p:cNvPr id="1033" name="Picture 9" descr="C:\Dropbox\Experiment_Israel\Codes\Boost_faces\stim\117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75708" y="5521800"/>
            <a:ext cx="1191892" cy="1260000"/>
          </a:xfrm>
          <a:prstGeom prst="rect">
            <a:avLst/>
          </a:prstGeom>
          <a:noFill/>
        </p:spPr>
      </p:pic>
      <p:sp>
        <p:nvSpPr>
          <p:cNvPr id="31" name="Curved Left Arrow 30"/>
          <p:cNvSpPr/>
          <p:nvPr/>
        </p:nvSpPr>
        <p:spPr>
          <a:xfrm>
            <a:off x="8610600" y="3657600"/>
            <a:ext cx="381000" cy="914400"/>
          </a:xfrm>
          <a:prstGeom prst="curved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5400000">
            <a:off x="4991100" y="40005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2781300" y="40005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3434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j-lt"/>
              </a:rPr>
              <a:t>Middle-Low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09800" y="5181600"/>
            <a:ext cx="1600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effectLst>
                  <a:glow rad="101600">
                    <a:srgbClr val="FF9999"/>
                  </a:glow>
                </a:effectLst>
                <a:latin typeface="+mj-lt"/>
              </a:rPr>
              <a:t>Low-Low</a:t>
            </a:r>
            <a:endParaRPr lang="en-US" b="1" dirty="0">
              <a:solidFill>
                <a:srgbClr val="C00000"/>
              </a:solidFill>
              <a:effectLst>
                <a:glow rad="101600">
                  <a:srgbClr val="FF9999"/>
                </a:glow>
              </a:effectLst>
              <a:latin typeface="+mj-lt"/>
            </a:endParaRPr>
          </a:p>
        </p:txBody>
      </p:sp>
      <p:sp>
        <p:nvSpPr>
          <p:cNvPr id="34" name="Right Brace 33"/>
          <p:cNvSpPr/>
          <p:nvPr/>
        </p:nvSpPr>
        <p:spPr>
          <a:xfrm rot="16200000">
            <a:off x="2781302" y="20193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 rot="16200000">
            <a:off x="4991102" y="2019300"/>
            <a:ext cx="381000" cy="2133600"/>
          </a:xfrm>
          <a:prstGeom prst="rightBrace">
            <a:avLst>
              <a:gd name="adj1" fmla="val 7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33602" y="2602468"/>
            <a:ext cx="17526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</a:rPr>
              <a:t>High-High</a:t>
            </a:r>
            <a:endParaRPr lang="en-US" sz="2000" b="1" dirty="0">
              <a:solidFill>
                <a:schemeClr val="tx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67202" y="2602468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j-lt"/>
              </a:rPr>
              <a:t>Middle-High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Included         not Included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2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Modifying human behavior and preferences via cue-approach task.</a:t>
            </a:r>
          </a:p>
          <a:p>
            <a:pPr lvl="1"/>
            <a:r>
              <a:rPr lang="en-US" dirty="0" smtClean="0"/>
              <a:t>Subtle modification procedure</a:t>
            </a:r>
          </a:p>
          <a:p>
            <a:pPr lvl="1"/>
            <a:r>
              <a:rPr lang="en-US" dirty="0" smtClean="0"/>
              <a:t>No external reinforcements</a:t>
            </a:r>
          </a:p>
          <a:p>
            <a:pPr lvl="1"/>
            <a:r>
              <a:rPr lang="en-US" dirty="0" smtClean="0"/>
              <a:t>Durable, long-lasting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458"/>
            <a:ext cx="4495800" cy="184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24200"/>
            <a:ext cx="3104369" cy="2433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9369" y="3637842"/>
            <a:ext cx="970769" cy="1891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media.shopy.co.il/shops/2687/33094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"/>
          <a:stretch/>
        </p:blipFill>
        <p:spPr bwMode="auto">
          <a:xfrm>
            <a:off x="4610100" y="290789"/>
            <a:ext cx="4000500" cy="1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imental Psychologist B. Frederic Skinner Training Brown Rats in a Skinner Box Premium Photographic Pr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667000"/>
            <a:ext cx="1900477" cy="2533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19725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0" y="4953000"/>
            <a:ext cx="1840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40 Old stimuli X</a:t>
            </a:r>
          </a:p>
          <a:p>
            <a:r>
              <a:rPr lang="en-US" sz="2000" i="1" dirty="0" smtClean="0">
                <a:solidFill>
                  <a:sysClr val="windowText" lastClr="000000"/>
                </a:solidFill>
              </a:rPr>
              <a:t>20 new stimuli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FE73"/>
                </a:solidFill>
              </a:rPr>
              <a:t>Included</a:t>
            </a:r>
            <a:r>
              <a:rPr lang="en-US" sz="2000" dirty="0" smtClean="0">
                <a:solidFill>
                  <a:schemeClr val="bg1"/>
                </a:solidFill>
              </a:rPr>
              <a:t>         not Included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40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Beep                    no Beep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52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Old/New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Beep/No Beep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505200"/>
            <a:ext cx="1320800" cy="139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5083314"/>
            <a:ext cx="267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ysClr val="windowText" lastClr="000000"/>
                </a:solidFill>
              </a:rPr>
              <a:t>Number of stimuli recognized as old  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4953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Beep                    </a:t>
            </a:r>
            <a:r>
              <a:rPr lang="en-US" sz="2000" dirty="0" smtClean="0">
                <a:solidFill>
                  <a:srgbClr val="00FE73"/>
                </a:solidFill>
              </a:rPr>
              <a:t>no Beep</a:t>
            </a:r>
            <a:endParaRPr lang="en-US" sz="2000" dirty="0">
              <a:solidFill>
                <a:srgbClr val="00FE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11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Preliminary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4294967295"/>
          </p:nvPr>
        </p:nvSpPr>
        <p:spPr>
          <a:xfrm>
            <a:off x="1219200" y="1782762"/>
            <a:ext cx="7010400" cy="4389438"/>
          </a:xfrm>
        </p:spPr>
        <p:txBody>
          <a:bodyPr/>
          <a:lstStyle/>
          <a:p>
            <a:pPr algn="ctr">
              <a:buNone/>
            </a:pPr>
            <a:endParaRPr lang="en-US" dirty="0" smtClean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8262366"/>
              </p:ext>
            </p:extLst>
          </p:nvPr>
        </p:nvGraphicFramePr>
        <p:xfrm>
          <a:off x="1524000" y="1600200"/>
          <a:ext cx="5334000" cy="4733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Sanity Check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267866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24442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03544670"/>
              </p:ext>
            </p:extLst>
          </p:nvPr>
        </p:nvGraphicFramePr>
        <p:xfrm>
          <a:off x="1524000" y="1600200"/>
          <a:ext cx="5334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Results overview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3124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26272031"/>
              </p:ext>
            </p:extLst>
          </p:nvPr>
        </p:nvGraphicFramePr>
        <p:xfrm>
          <a:off x="609600" y="1600200"/>
          <a:ext cx="74676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209800" y="3657600"/>
            <a:ext cx="586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Middle and Extreme 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83384062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Converging vs. Diverging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743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678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90716487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Converging vs. Diverging 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743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3657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2678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73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Fractals Experiments Results</a:t>
            </a:r>
            <a:endParaRPr lang="en-US" dirty="0"/>
          </a:p>
        </p:txBody>
      </p:sp>
      <p:pic>
        <p:nvPicPr>
          <p:cNvPr id="11266" name="Picture 2" descr="http://www.geek.com/wp-content/uploads/2014/01/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762250"/>
            <a:ext cx="2495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75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Extending findings with the cue-approach task to novel untested stimuli: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602411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471126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471126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590800"/>
            <a:ext cx="1320800" cy="139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956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7244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956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724400"/>
            <a:ext cx="1524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107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Fractals Experiments Results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82717291"/>
              </p:ext>
            </p:extLst>
          </p:nvPr>
        </p:nvGraphicFramePr>
        <p:xfrm>
          <a:off x="1524000" y="1600200"/>
          <a:ext cx="5334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667000" y="3810000"/>
            <a:ext cx="4038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667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831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19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43239437"/>
              </p:ext>
            </p:extLst>
          </p:nvPr>
        </p:nvGraphicFramePr>
        <p:xfrm>
          <a:off x="609600" y="1600200"/>
          <a:ext cx="74676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209800" y="3657600"/>
            <a:ext cx="586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Middle and Extreme 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2678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2869660"/>
            <a:ext cx="88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0" y="269974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5089" y="269974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32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61038337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Converging vs. Diverging Effects: Fractals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3505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87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55470719"/>
              </p:ext>
            </p:extLst>
          </p:nvPr>
        </p:nvGraphicFramePr>
        <p:xfrm>
          <a:off x="838200" y="1600200"/>
          <a:ext cx="6934200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133600" y="3657600"/>
            <a:ext cx="5562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Converging vs. Diverging Effects: Fractals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0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+mj-lt"/>
              </a:rPr>
              <a:t>*     p &lt; 0.05</a:t>
            </a:r>
          </a:p>
          <a:p>
            <a:r>
              <a:rPr lang="en-US" b="1" i="1" dirty="0" smtClean="0">
                <a:latin typeface="+mj-lt"/>
              </a:rPr>
              <a:t>**   p &lt; 0.01</a:t>
            </a:r>
          </a:p>
          <a:p>
            <a:r>
              <a:rPr lang="en-US" b="1" i="1" dirty="0" smtClean="0">
                <a:latin typeface="+mj-lt"/>
              </a:rPr>
              <a:t>*** p &lt; 0.001</a:t>
            </a:r>
            <a:endParaRPr lang="en-US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235053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82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Preference and memory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571991"/>
              </p:ext>
            </p:extLst>
          </p:nvPr>
        </p:nvGraphicFramePr>
        <p:xfrm>
          <a:off x="1295400" y="2057400"/>
          <a:ext cx="707136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67000" y="5791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Remembered item was Go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137166" y="357961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Chosen Proportion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114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High Value Items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450196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Value items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3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New face stimuli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Emotions?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Imaging experiment:</a:t>
            </a:r>
            <a:r>
              <a:rPr lang="en-US" dirty="0"/>
              <a:t> </a:t>
            </a:r>
            <a:r>
              <a:rPr lang="en-US" dirty="0" smtClean="0"/>
              <a:t>Functional and diffusion imaging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12971"/>
            <a:ext cx="1352477" cy="142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82289"/>
            <a:ext cx="1371600" cy="144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t="8333" r="31429" b="16980"/>
          <a:stretch/>
        </p:blipFill>
        <p:spPr>
          <a:xfrm>
            <a:off x="6567658" y="4480092"/>
            <a:ext cx="1052342" cy="1437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r="23680"/>
          <a:stretch/>
        </p:blipFill>
        <p:spPr>
          <a:xfrm>
            <a:off x="7747200" y="4486732"/>
            <a:ext cx="1092000" cy="14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482289"/>
            <a:ext cx="1077124" cy="1460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88" y="4482344"/>
            <a:ext cx="1077549" cy="14610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Thanks for Listening!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0145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Cao, C., </a:t>
            </a:r>
            <a:r>
              <a:rPr lang="en-GB" sz="2000" dirty="0" err="1" smtClean="0"/>
              <a:t>Kwak</a:t>
            </a:r>
            <a:r>
              <a:rPr lang="en-GB" sz="2000" dirty="0" smtClean="0"/>
              <a:t>, I. S., </a:t>
            </a:r>
            <a:r>
              <a:rPr lang="en-GB" sz="2000" dirty="0" err="1" smtClean="0"/>
              <a:t>Belongie</a:t>
            </a:r>
            <a:r>
              <a:rPr lang="en-GB" sz="2000" dirty="0" smtClean="0"/>
              <a:t>, S., </a:t>
            </a:r>
            <a:r>
              <a:rPr lang="en-GB" sz="2000" dirty="0" err="1" smtClean="0"/>
              <a:t>Kriegman</a:t>
            </a:r>
            <a:r>
              <a:rPr lang="en-GB" sz="2000" dirty="0" smtClean="0"/>
              <a:t>, D., Ai1, H. (2014). </a:t>
            </a:r>
            <a:r>
              <a:rPr lang="en-US" sz="2000" dirty="0"/>
              <a:t>Adaptive ranking of facial </a:t>
            </a:r>
            <a:r>
              <a:rPr lang="en-US" sz="2000" dirty="0" smtClean="0"/>
              <a:t>attractiveness</a:t>
            </a:r>
            <a:r>
              <a:rPr lang="en-US" sz="2000" dirty="0"/>
              <a:t>.  </a:t>
            </a:r>
            <a:r>
              <a:rPr lang="en-US" sz="2000" i="1" dirty="0"/>
              <a:t>Multimedia and Expo IEEE</a:t>
            </a:r>
            <a:r>
              <a:rPr lang="en-US" sz="2000" dirty="0"/>
              <a:t>. 1 </a:t>
            </a:r>
            <a:r>
              <a:rPr lang="en-US" sz="2000" dirty="0" smtClean="0"/>
              <a:t>– 6.</a:t>
            </a:r>
          </a:p>
          <a:p>
            <a:r>
              <a:rPr lang="en-US" sz="2000" dirty="0" smtClean="0"/>
              <a:t>Fiske S.T. and Taylor, S. E. (2013). </a:t>
            </a:r>
            <a:r>
              <a:rPr lang="en-US" sz="2000" i="1" dirty="0" smtClean="0"/>
              <a:t>Social cognition from brain to culture. </a:t>
            </a:r>
            <a:r>
              <a:rPr lang="en-US" sz="2000" dirty="0" smtClean="0"/>
              <a:t>Sage: London. </a:t>
            </a:r>
          </a:p>
          <a:p>
            <a:r>
              <a:rPr lang="en-US" sz="2000" dirty="0" err="1"/>
              <a:t>Haxby</a:t>
            </a:r>
            <a:r>
              <a:rPr lang="en-US" sz="2000" dirty="0" smtClean="0"/>
              <a:t>, J. V., </a:t>
            </a:r>
            <a:r>
              <a:rPr lang="en-GB" sz="2000" dirty="0"/>
              <a:t>Hoffman</a:t>
            </a:r>
            <a:r>
              <a:rPr lang="en-GB" sz="2000" dirty="0" smtClean="0"/>
              <a:t>,, E.A. </a:t>
            </a:r>
            <a:r>
              <a:rPr lang="en-GB" sz="2000" dirty="0"/>
              <a:t>and </a:t>
            </a:r>
            <a:r>
              <a:rPr lang="en-GB" sz="2000" dirty="0" err="1"/>
              <a:t>Gobbini</a:t>
            </a:r>
            <a:r>
              <a:rPr lang="en-GB" sz="2000" dirty="0"/>
              <a:t> </a:t>
            </a:r>
            <a:r>
              <a:rPr lang="en-GB" sz="2000" dirty="0" smtClean="0"/>
              <a:t>, M.I. (2002). </a:t>
            </a:r>
            <a:r>
              <a:rPr lang="en-US" sz="2000" dirty="0"/>
              <a:t>Human Neural Systems for Face Recognition and Social </a:t>
            </a:r>
            <a:r>
              <a:rPr lang="en-US" sz="2000" dirty="0" smtClean="0"/>
              <a:t>Communication. </a:t>
            </a:r>
            <a:r>
              <a:rPr lang="en-GB" sz="2000" dirty="0"/>
              <a:t>Society of Biological </a:t>
            </a:r>
            <a:r>
              <a:rPr lang="en-GB" sz="2000" dirty="0" smtClean="0"/>
              <a:t>Psychiatry. </a:t>
            </a:r>
            <a:r>
              <a:rPr lang="en-GB" sz="2000" i="1" dirty="0" smtClean="0"/>
              <a:t> 5</a:t>
            </a:r>
            <a:r>
              <a:rPr lang="en-GB" sz="2000" dirty="0" smtClean="0"/>
              <a:t>1, </a:t>
            </a:r>
            <a:r>
              <a:rPr lang="en-GB" sz="2000" b="1" dirty="0" smtClean="0"/>
              <a:t>11</a:t>
            </a:r>
            <a:r>
              <a:rPr lang="en-GB" sz="2000" b="1" dirty="0"/>
              <a:t>. </a:t>
            </a:r>
            <a:r>
              <a:rPr lang="en-GB" sz="2000" dirty="0" smtClean="0"/>
              <a:t>59–67.</a:t>
            </a:r>
            <a:endParaRPr lang="en-US" sz="2000" dirty="0" smtClean="0"/>
          </a:p>
          <a:p>
            <a:endParaRPr lang="en-US" sz="2000" dirty="0" smtClean="0"/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847936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Facial perception plays an integral part of social interaction. It is one of the most significant cues human beings interact with  (Fiske and Taylor, 2013).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Research suggest facial </a:t>
            </a:r>
            <a:r>
              <a:rPr lang="en-US" dirty="0" smtClean="0"/>
              <a:t>perception and </a:t>
            </a:r>
            <a:r>
              <a:rPr lang="en-US" dirty="0"/>
              <a:t>interpretation plays a role in clinical </a:t>
            </a:r>
            <a:r>
              <a:rPr lang="en-US" dirty="0" smtClean="0"/>
              <a:t>disorders such as depression and anxiety.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23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/>
              <a:t>Face perception has specialized brain areas such as the fusiform face area </a:t>
            </a:r>
            <a:r>
              <a:rPr lang="en-US" dirty="0" smtClean="0"/>
              <a:t>(</a:t>
            </a:r>
            <a:r>
              <a:rPr lang="de-DE" dirty="0" smtClean="0"/>
              <a:t>Kanwisher et al., 1997</a:t>
            </a:r>
            <a:r>
              <a:rPr lang="en-US" dirty="0" smtClean="0"/>
              <a:t>) </a:t>
            </a:r>
            <a:r>
              <a:rPr lang="en-US" b="1" dirty="0" smtClean="0"/>
              <a:t>which may serve as an interesting regions of interest in neural plasticity study.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05200"/>
            <a:ext cx="3452812" cy="2073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858000" y="5730969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(Downing, 2007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528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Ranking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Ranking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1615"/>
            <a:ext cx="1756098" cy="1317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5110205"/>
            <a:ext cx="2895600" cy="147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5105400"/>
            <a:ext cx="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4800" y="4851484"/>
            <a:ext cx="3505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1 NIS	3NIS	7NIS	</a:t>
            </a:r>
            <a:r>
              <a:rPr lang="en-US" sz="1050" dirty="0" smtClean="0">
                <a:solidFill>
                  <a:schemeClr val="bg1"/>
                </a:solidFill>
              </a:rPr>
              <a:t>10NIS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74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 descr="http://technabob.com/blog/wp-content/uploads/2011/01/usbscreen-tb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5715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05200"/>
            <a:ext cx="1320800" cy="1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505200"/>
            <a:ext cx="1320800" cy="1396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16" y="4930914"/>
            <a:ext cx="331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ysClr val="windowText" lastClr="000000"/>
                </a:solidFill>
              </a:rPr>
              <a:t>60 stimuli</a:t>
            </a:r>
          </a:p>
          <a:p>
            <a:pPr algn="r"/>
            <a:r>
              <a:rPr lang="en-US" sz="2000" dirty="0" smtClean="0">
                <a:solidFill>
                  <a:sysClr val="windowText" lastClr="000000"/>
                </a:solidFill>
              </a:rPr>
              <a:t>10 presentations per stimulus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3493589"/>
            <a:ext cx="1320800" cy="1396274"/>
          </a:xfrm>
          <a:prstGeom prst="rect">
            <a:avLst/>
          </a:prstGeom>
          <a:noFill/>
          <a:ln w="57150">
            <a:solidFill>
              <a:srgbClr val="00F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81400" y="388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5927" y="4572000"/>
            <a:ext cx="18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ysClr val="windowText" lastClr="000000"/>
                </a:solidFill>
              </a:rPr>
              <a:t>300 trials X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93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74258"/>
            <a:ext cx="77724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Binary ranking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(Colley’s ranking)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4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67200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buckeyextra.dispatch.com/content/graphics/ohio-state-all-purpose/ohio-state-block-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69" y="3167915"/>
            <a:ext cx="86590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75" y="4375514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trbimg.com/img-53e43686/turbine/la-sp-sn-ucla-football-simon-goines-surgery-201408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3456"/>
            <a:ext cx="981125" cy="6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daily-player.com/images/articles/u-of-o-logo-1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42168"/>
            <a:ext cx="919592" cy="6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1" y="4393158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country929.com/files/2014/10/TexasLonghorns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3" y="6037732"/>
            <a:ext cx="890273" cy="66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rot="5400000">
            <a:off x="5792286" y="4090754"/>
            <a:ext cx="720977" cy="5517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2"/>
            <a:endCxn id="5132" idx="1"/>
          </p:cNvCxnSpPr>
          <p:nvPr/>
        </p:nvCxnSpPr>
        <p:spPr>
          <a:xfrm rot="16200000" flipH="1">
            <a:off x="3689761" y="3430202"/>
            <a:ext cx="1983892" cy="6098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Chevron 57"/>
          <p:cNvSpPr/>
          <p:nvPr/>
        </p:nvSpPr>
        <p:spPr>
          <a:xfrm rot="5400000">
            <a:off x="8181390" y="5490334"/>
            <a:ext cx="370738" cy="433098"/>
          </a:xfrm>
          <a:prstGeom prst="chevron">
            <a:avLst>
              <a:gd name="adj" fmla="val 785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d13beo3f7vpmvd.cloudfront.net/wp-content/uploads/2012/02/CFB-Map-e1328193873654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8" y="4343400"/>
            <a:ext cx="3654961" cy="22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urved Connector 17"/>
          <p:cNvCxnSpPr/>
          <p:nvPr/>
        </p:nvCxnSpPr>
        <p:spPr>
          <a:xfrm rot="5400000" flipH="1" flipV="1">
            <a:off x="3178278" y="2534246"/>
            <a:ext cx="808840" cy="60700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88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3929</TotalTime>
  <Words>898</Words>
  <Application>Microsoft Office PowerPoint</Application>
  <PresentationFormat>On-screen Show (4:3)</PresentationFormat>
  <Paragraphs>379</Paragraphs>
  <Slides>37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Retrospect</vt:lpstr>
      <vt:lpstr>The Neural Basis of Preferences Construction and Modification:  Novel findings from cue-approach paradigm</vt:lpstr>
      <vt:lpstr>About our lab</vt:lpstr>
      <vt:lpstr>My Project</vt:lpstr>
      <vt:lpstr>Why faces?</vt:lpstr>
      <vt:lpstr>Why faces?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Experimental Procedure</vt:lpstr>
      <vt:lpstr>Probe Comparisons</vt:lpstr>
      <vt:lpstr>Probe Comparisons</vt:lpstr>
      <vt:lpstr>Experimental Procedure</vt:lpstr>
      <vt:lpstr>Experimental Procedure</vt:lpstr>
      <vt:lpstr>Experimental Procedure</vt:lpstr>
      <vt:lpstr>Experimental Procedure</vt:lpstr>
      <vt:lpstr>Preliminary Results</vt:lpstr>
      <vt:lpstr>Sanity Check</vt:lpstr>
      <vt:lpstr>Results overview</vt:lpstr>
      <vt:lpstr>Middle and Extreme Values</vt:lpstr>
      <vt:lpstr>Converging vs. Diverging Effects</vt:lpstr>
      <vt:lpstr>Converging vs. Diverging Effects</vt:lpstr>
      <vt:lpstr>Fractals Experiments Results</vt:lpstr>
      <vt:lpstr>Fractals Experiments Results</vt:lpstr>
      <vt:lpstr>Middle and Extreme Values</vt:lpstr>
      <vt:lpstr>Converging vs. Diverging Effects: Fractals</vt:lpstr>
      <vt:lpstr>Converging vs. Diverging Effects: Fractals</vt:lpstr>
      <vt:lpstr>Preference and memory</vt:lpstr>
      <vt:lpstr>Future Plans</vt:lpstr>
      <vt:lpstr>Thanks for Listening!</vt:lpstr>
      <vt:lpstr>Reference</vt:lpstr>
    </vt:vector>
  </TitlesOfParts>
  <Company>TAU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Maintenance – Face Experiment.</dc:title>
  <dc:creator>YanivA_12</dc:creator>
  <cp:lastModifiedBy>Tom Salomon</cp:lastModifiedBy>
  <cp:revision>114</cp:revision>
  <dcterms:created xsi:type="dcterms:W3CDTF">2015-02-26T10:15:20Z</dcterms:created>
  <dcterms:modified xsi:type="dcterms:W3CDTF">2015-05-14T09:30:22Z</dcterms:modified>
</cp:coreProperties>
</file>